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Lst>
  <p:notesMasterIdLst>
    <p:notesMasterId r:id="rId71"/>
  </p:notesMasterIdLst>
  <p:sldIdLst>
    <p:sldId id="2454" r:id="rId7"/>
    <p:sldId id="3145" r:id="rId8"/>
    <p:sldId id="2357" r:id="rId9"/>
    <p:sldId id="639" r:id="rId10"/>
    <p:sldId id="3147" r:id="rId11"/>
    <p:sldId id="3148" r:id="rId12"/>
    <p:sldId id="3149" r:id="rId13"/>
    <p:sldId id="3150" r:id="rId14"/>
    <p:sldId id="3151" r:id="rId15"/>
    <p:sldId id="3152" r:id="rId16"/>
    <p:sldId id="3153" r:id="rId17"/>
    <p:sldId id="3161" r:id="rId18"/>
    <p:sldId id="3154" r:id="rId19"/>
    <p:sldId id="3162" r:id="rId20"/>
    <p:sldId id="3163" r:id="rId21"/>
    <p:sldId id="3164" r:id="rId22"/>
    <p:sldId id="3165" r:id="rId23"/>
    <p:sldId id="3166" r:id="rId24"/>
    <p:sldId id="5671" r:id="rId25"/>
    <p:sldId id="5668" r:id="rId26"/>
    <p:sldId id="5670" r:id="rId27"/>
    <p:sldId id="5672" r:id="rId28"/>
    <p:sldId id="5674" r:id="rId29"/>
    <p:sldId id="5675" r:id="rId30"/>
    <p:sldId id="3077" r:id="rId31"/>
    <p:sldId id="3093" r:id="rId32"/>
    <p:sldId id="4235" r:id="rId33"/>
    <p:sldId id="4237" r:id="rId34"/>
    <p:sldId id="4163" r:id="rId35"/>
    <p:sldId id="4164" r:id="rId36"/>
    <p:sldId id="4610" r:id="rId37"/>
    <p:sldId id="3155" r:id="rId38"/>
    <p:sldId id="5669" r:id="rId39"/>
    <p:sldId id="3071" r:id="rId40"/>
    <p:sldId id="1396" r:id="rId41"/>
    <p:sldId id="588" r:id="rId42"/>
    <p:sldId id="872" r:id="rId43"/>
    <p:sldId id="4074" r:id="rId44"/>
    <p:sldId id="282" r:id="rId45"/>
    <p:sldId id="4385" r:id="rId46"/>
    <p:sldId id="4666" r:id="rId47"/>
    <p:sldId id="590" r:id="rId48"/>
    <p:sldId id="592" r:id="rId49"/>
    <p:sldId id="2563" r:id="rId50"/>
    <p:sldId id="796" r:id="rId51"/>
    <p:sldId id="4104" r:id="rId52"/>
    <p:sldId id="4105" r:id="rId53"/>
    <p:sldId id="3157" r:id="rId54"/>
    <p:sldId id="3422" r:id="rId55"/>
    <p:sldId id="3423" r:id="rId56"/>
    <p:sldId id="3085" r:id="rId57"/>
    <p:sldId id="3143" r:id="rId58"/>
    <p:sldId id="4812" r:id="rId59"/>
    <p:sldId id="3859" r:id="rId60"/>
    <p:sldId id="5678" r:id="rId61"/>
    <p:sldId id="5681" r:id="rId62"/>
    <p:sldId id="5676" r:id="rId63"/>
    <p:sldId id="5677" r:id="rId64"/>
    <p:sldId id="5682" r:id="rId65"/>
    <p:sldId id="2381" r:id="rId66"/>
    <p:sldId id="3078" r:id="rId67"/>
    <p:sldId id="3101" r:id="rId68"/>
    <p:sldId id="5683" r:id="rId69"/>
    <p:sldId id="646"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B7BB3D-87E6-4CC3-ABFC-E2CB047558A0}">
          <p14:sldIdLst>
            <p14:sldId id="2454"/>
            <p14:sldId id="3145"/>
            <p14:sldId id="2357"/>
            <p14:sldId id="639"/>
            <p14:sldId id="3147"/>
            <p14:sldId id="3148"/>
            <p14:sldId id="3149"/>
            <p14:sldId id="3150"/>
            <p14:sldId id="3151"/>
            <p14:sldId id="3152"/>
            <p14:sldId id="3153"/>
            <p14:sldId id="3161"/>
            <p14:sldId id="3154"/>
            <p14:sldId id="3162"/>
            <p14:sldId id="3163"/>
            <p14:sldId id="3164"/>
            <p14:sldId id="3165"/>
            <p14:sldId id="3166"/>
            <p14:sldId id="5671"/>
            <p14:sldId id="5668"/>
            <p14:sldId id="5670"/>
            <p14:sldId id="5672"/>
            <p14:sldId id="5674"/>
            <p14:sldId id="5675"/>
            <p14:sldId id="3077"/>
            <p14:sldId id="3093"/>
            <p14:sldId id="4235"/>
            <p14:sldId id="4237"/>
            <p14:sldId id="4163"/>
            <p14:sldId id="4164"/>
            <p14:sldId id="4610"/>
            <p14:sldId id="3155"/>
            <p14:sldId id="5669"/>
            <p14:sldId id="3071"/>
            <p14:sldId id="1396"/>
            <p14:sldId id="588"/>
            <p14:sldId id="872"/>
            <p14:sldId id="4074"/>
            <p14:sldId id="282"/>
            <p14:sldId id="4385"/>
            <p14:sldId id="4666"/>
            <p14:sldId id="590"/>
            <p14:sldId id="592"/>
            <p14:sldId id="2563"/>
            <p14:sldId id="796"/>
            <p14:sldId id="4104"/>
            <p14:sldId id="4105"/>
            <p14:sldId id="3157"/>
            <p14:sldId id="3422"/>
            <p14:sldId id="3423"/>
            <p14:sldId id="3085"/>
            <p14:sldId id="3143"/>
            <p14:sldId id="4812"/>
            <p14:sldId id="3859"/>
            <p14:sldId id="5678"/>
            <p14:sldId id="5681"/>
            <p14:sldId id="5676"/>
            <p14:sldId id="5677"/>
            <p14:sldId id="5682"/>
            <p14:sldId id="2381"/>
            <p14:sldId id="3078"/>
            <p14:sldId id="3101"/>
            <p14:sldId id="5683"/>
            <p14:sldId id="6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3792" autoAdjust="0"/>
  </p:normalViewPr>
  <p:slideViewPr>
    <p:cSldViewPr snapToGrid="0">
      <p:cViewPr varScale="1">
        <p:scale>
          <a:sx n="77" d="100"/>
          <a:sy n="77" d="100"/>
        </p:scale>
        <p:origin x="1169" y="48"/>
      </p:cViewPr>
      <p:guideLst/>
    </p:cSldViewPr>
  </p:slideViewPr>
  <p:outlineViewPr>
    <p:cViewPr>
      <p:scale>
        <a:sx n="33" d="100"/>
        <a:sy n="33" d="100"/>
      </p:scale>
      <p:origin x="0" y="-17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469D5-0956-49B4-AC3B-4E06A6384E35}" type="datetimeFigureOut">
              <a:rPr lang="en-US" smtClean="0"/>
              <a:t>9/30/2024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F8BFB-4C9C-4F09-846D-D472471C36F0}" type="slidenum">
              <a:rPr lang="en-US" smtClean="0"/>
              <a:t>‹#›</a:t>
            </a:fld>
            <a:endParaRPr lang="en-US"/>
          </a:p>
        </p:txBody>
      </p:sp>
    </p:spTree>
    <p:extLst>
      <p:ext uri="{BB962C8B-B14F-4D97-AF65-F5344CB8AC3E}">
        <p14:creationId xmlns:p14="http://schemas.microsoft.com/office/powerpoint/2010/main" val="307847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BFC1D03A-39B6-4B04-9980-D9FF336A46A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5719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fld id="{9D9BFA27-6B32-43BC-A372-9717CC932B38}" type="slidenum">
              <a:rPr lang="en-US" altLang="en-US" smtClean="0">
                <a:latin typeface="Arial" panose="020B0604020202020204" pitchFamily="34" charset="0"/>
              </a:rPr>
              <a:pPr/>
              <a:t>49</a:t>
            </a:fld>
            <a:endParaRPr lang="en-US" altLang="en-US" dirty="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24061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fld id="{FA092FEC-4999-41CC-B9F2-70CC3E164D89}" type="slidenum">
              <a:rPr lang="en-US" altLang="en-US" smtClean="0">
                <a:latin typeface="Arial" panose="020B0604020202020204" pitchFamily="34" charset="0"/>
              </a:rPr>
              <a:pPr/>
              <a:t>50</a:t>
            </a:fld>
            <a:endParaRPr lang="en-US" altLang="en-US" dirty="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84500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5:notes"/>
          <p:cNvSpPr txBox="1">
            <a:spLocks noGrp="1"/>
          </p:cNvSpPr>
          <p:nvPr>
            <p:ph type="body" idx="1"/>
          </p:nvPr>
        </p:nvSpPr>
        <p:spPr>
          <a:xfrm>
            <a:off x="701041"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511" name="Google Shape;511;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143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2C81E1DB-3B78-4B5E-993A-DB27CB14707F}"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205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panose="020F0502020204030204" pitchFamily="34" charset="0"/>
              </a:defRPr>
            </a:lvl1pPr>
            <a:lvl2pPr marL="742950" indent="-285750" defTabSz="904875">
              <a:defRPr>
                <a:solidFill>
                  <a:schemeClr val="tx1"/>
                </a:solidFill>
                <a:latin typeface="Calibri" panose="020F0502020204030204" pitchFamily="34" charset="0"/>
              </a:defRPr>
            </a:lvl2pPr>
            <a:lvl3pPr marL="1143000" indent="-228600" defTabSz="904875">
              <a:defRPr>
                <a:solidFill>
                  <a:schemeClr val="tx1"/>
                </a:solidFill>
                <a:latin typeface="Calibri" panose="020F0502020204030204" pitchFamily="34" charset="0"/>
              </a:defRPr>
            </a:lvl3pPr>
            <a:lvl4pPr marL="1600200" indent="-228600" defTabSz="904875">
              <a:defRPr>
                <a:solidFill>
                  <a:schemeClr val="tx1"/>
                </a:solidFill>
                <a:latin typeface="Calibri" panose="020F0502020204030204" pitchFamily="34" charset="0"/>
              </a:defRPr>
            </a:lvl4pPr>
            <a:lvl5pPr marL="2057400" indent="-228600" defTabSz="904875">
              <a:defRPr>
                <a:solidFill>
                  <a:schemeClr val="tx1"/>
                </a:solidFill>
                <a:latin typeface="Calibri" panose="020F0502020204030204" pitchFamily="34" charset="0"/>
              </a:defRPr>
            </a:lvl5pPr>
            <a:lvl6pPr marL="2514600" indent="-228600" defTabSz="904875" eaLnBrk="0" fontAlgn="base" hangingPunct="0">
              <a:spcBef>
                <a:spcPct val="0"/>
              </a:spcBef>
              <a:spcAft>
                <a:spcPct val="0"/>
              </a:spcAft>
              <a:defRPr>
                <a:solidFill>
                  <a:schemeClr val="tx1"/>
                </a:solidFill>
                <a:latin typeface="Calibri" panose="020F0502020204030204" pitchFamily="34" charset="0"/>
              </a:defRPr>
            </a:lvl6pPr>
            <a:lvl7pPr marL="2971800" indent="-228600" defTabSz="904875" eaLnBrk="0" fontAlgn="base" hangingPunct="0">
              <a:spcBef>
                <a:spcPct val="0"/>
              </a:spcBef>
              <a:spcAft>
                <a:spcPct val="0"/>
              </a:spcAft>
              <a:defRPr>
                <a:solidFill>
                  <a:schemeClr val="tx1"/>
                </a:solidFill>
                <a:latin typeface="Calibri" panose="020F0502020204030204" pitchFamily="34" charset="0"/>
              </a:defRPr>
            </a:lvl7pPr>
            <a:lvl8pPr marL="3429000" indent="-228600" defTabSz="904875" eaLnBrk="0" fontAlgn="base" hangingPunct="0">
              <a:spcBef>
                <a:spcPct val="0"/>
              </a:spcBef>
              <a:spcAft>
                <a:spcPct val="0"/>
              </a:spcAft>
              <a:defRPr>
                <a:solidFill>
                  <a:schemeClr val="tx1"/>
                </a:solidFill>
                <a:latin typeface="Calibri" panose="020F0502020204030204" pitchFamily="34" charset="0"/>
              </a:defRPr>
            </a:lvl8pPr>
            <a:lvl9pPr marL="3886200" indent="-228600" defTabSz="90487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04875" rtl="0" eaLnBrk="1" fontAlgn="base" latinLnBrk="0" hangingPunct="1">
              <a:lnSpc>
                <a:spcPct val="100000"/>
              </a:lnSpc>
              <a:spcBef>
                <a:spcPct val="0"/>
              </a:spcBef>
              <a:spcAft>
                <a:spcPct val="0"/>
              </a:spcAft>
              <a:buClrTx/>
              <a:buSzTx/>
              <a:buFontTx/>
              <a:buNone/>
              <a:tabLst/>
              <a:defRPr/>
            </a:pPr>
            <a:fld id="{0735D6F6-EE5C-42FD-85AA-AF5D86425F2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066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04875" rtl="0" eaLnBrk="1" fontAlgn="base" latinLnBrk="0" hangingPunct="1">
              <a:lnSpc>
                <a:spcPct val="100000"/>
              </a:lnSpc>
              <a:spcBef>
                <a:spcPct val="0"/>
              </a:spcBef>
              <a:spcAft>
                <a:spcPct val="0"/>
              </a:spcAft>
              <a:buClrTx/>
              <a:buSzTx/>
              <a:buFontTx/>
              <a:buNone/>
              <a:tabLst/>
              <a:defRPr/>
            </a:pPr>
            <a:fld id="{8A4A540A-BDEE-405A-B83A-EF94C02AE71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04875"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365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29</a:t>
            </a:fld>
            <a:endParaRPr lang="en-US" dirty="0"/>
          </a:p>
        </p:txBody>
      </p:sp>
    </p:spTree>
    <p:extLst>
      <p:ext uri="{BB962C8B-B14F-4D97-AF65-F5344CB8AC3E}">
        <p14:creationId xmlns:p14="http://schemas.microsoft.com/office/powerpoint/2010/main" val="613686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C1D03A-39B6-4B04-9980-D9FF336A46A8}" type="slidenum">
              <a:rPr lang="en-US" smtClean="0"/>
              <a:pPr/>
              <a:t>30</a:t>
            </a:fld>
            <a:endParaRPr lang="en-US" dirty="0"/>
          </a:p>
        </p:txBody>
      </p:sp>
    </p:spTree>
    <p:extLst>
      <p:ext uri="{BB962C8B-B14F-4D97-AF65-F5344CB8AC3E}">
        <p14:creationId xmlns:p14="http://schemas.microsoft.com/office/powerpoint/2010/main" val="431807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4A540A-BDEE-405A-B83A-EF94C02AE719}" type="slidenum">
              <a:rPr lang="en-US" smtClean="0"/>
              <a:pPr>
                <a:defRPr/>
              </a:pPr>
              <a:t>35</a:t>
            </a:fld>
            <a:endParaRPr lang="en-US" dirty="0"/>
          </a:p>
        </p:txBody>
      </p:sp>
    </p:spTree>
    <p:extLst>
      <p:ext uri="{BB962C8B-B14F-4D97-AF65-F5344CB8AC3E}">
        <p14:creationId xmlns:p14="http://schemas.microsoft.com/office/powerpoint/2010/main" val="3467662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B0E8973-BCB9-4AB9-B5AE-4BBC9313F099}" type="slidenum">
              <a:rPr lang="en-US" smtClean="0"/>
              <a:pPr/>
              <a:t>37</a:t>
            </a:fld>
            <a:endParaRPr lang="en-US"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6643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7" name="Google Shape;497;p25:notes"/>
          <p:cNvSpPr txBox="1">
            <a:spLocks noGrp="1"/>
          </p:cNvSpPr>
          <p:nvPr>
            <p:ph type="body" idx="1"/>
          </p:nvPr>
        </p:nvSpPr>
        <p:spPr>
          <a:xfrm>
            <a:off x="701041" y="4415791"/>
            <a:ext cx="5608200" cy="4183500"/>
          </a:xfrm>
          <a:prstGeom prst="rect">
            <a:avLst/>
          </a:prstGeom>
          <a:noFill/>
          <a:ln>
            <a:noFill/>
          </a:ln>
        </p:spPr>
        <p:txBody>
          <a:bodyPr spcFirstLastPara="1" wrap="square" lIns="92825" tIns="46400" rIns="92825" bIns="46400" anchor="t" anchorCtr="0">
            <a:noAutofit/>
          </a:bodyPr>
          <a:lstStyle/>
          <a:p>
            <a:pPr marL="342900" lvl="0" indent="-139700" algn="l" rtl="0">
              <a:lnSpc>
                <a:spcPct val="100000"/>
              </a:lnSpc>
              <a:spcBef>
                <a:spcPts val="544"/>
              </a:spcBef>
              <a:spcAft>
                <a:spcPts val="0"/>
              </a:spcAft>
              <a:buClr>
                <a:schemeClr val="dk1"/>
              </a:buClr>
              <a:buSzPts val="3200"/>
              <a:buFont typeface="Calibri"/>
              <a:buNone/>
            </a:pPr>
            <a:endParaRPr sz="3200"/>
          </a:p>
          <a:p>
            <a:pPr marL="0" lvl="0" indent="0" algn="l" rtl="0">
              <a:lnSpc>
                <a:spcPct val="100000"/>
              </a:lnSpc>
              <a:spcBef>
                <a:spcPts val="0"/>
              </a:spcBef>
              <a:spcAft>
                <a:spcPts val="0"/>
              </a:spcAft>
              <a:buClr>
                <a:schemeClr val="dk1"/>
              </a:buClr>
              <a:buSzPts val="1400"/>
              <a:buFont typeface="Calibri"/>
              <a:buNone/>
            </a:pPr>
            <a:endParaRPr/>
          </a:p>
        </p:txBody>
      </p:sp>
      <p:sp>
        <p:nvSpPr>
          <p:cNvPr id="498" name="Google Shape;498;p25:notes"/>
          <p:cNvSpPr txBox="1">
            <a:spLocks noGrp="1"/>
          </p:cNvSpPr>
          <p:nvPr>
            <p:ph type="sldNum" idx="12"/>
          </p:nvPr>
        </p:nvSpPr>
        <p:spPr>
          <a:xfrm>
            <a:off x="3970939" y="8829966"/>
            <a:ext cx="3037800" cy="464700"/>
          </a:xfrm>
          <a:prstGeom prst="rect">
            <a:avLst/>
          </a:prstGeom>
          <a:noFill/>
          <a:ln>
            <a:noFill/>
          </a:ln>
        </p:spPr>
        <p:txBody>
          <a:bodyPr spcFirstLastPara="1" wrap="square" lIns="92825" tIns="46400" rIns="92825" bIns="464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39</a:t>
            </a:fld>
            <a:endParaRPr/>
          </a:p>
        </p:txBody>
      </p:sp>
    </p:spTree>
    <p:extLst>
      <p:ext uri="{BB962C8B-B14F-4D97-AF65-F5344CB8AC3E}">
        <p14:creationId xmlns:p14="http://schemas.microsoft.com/office/powerpoint/2010/main" val="192052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1:notes"/>
          <p:cNvSpPr txBox="1">
            <a:spLocks noGrp="1"/>
          </p:cNvSpPr>
          <p:nvPr>
            <p:ph type="body" idx="1"/>
          </p:nvPr>
        </p:nvSpPr>
        <p:spPr>
          <a:xfrm>
            <a:off x="934720" y="3355420"/>
            <a:ext cx="7477760" cy="2745343"/>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38" name="Google Shape;238;p21:notes"/>
          <p:cNvSpPr>
            <a:spLocks noGrp="1" noRot="1" noChangeAspect="1"/>
          </p:cNvSpPr>
          <p:nvPr>
            <p:ph type="sldImg" idx="2"/>
          </p:nvPr>
        </p:nvSpPr>
        <p:spPr>
          <a:xfrm>
            <a:off x="3105150" y="871538"/>
            <a:ext cx="3136900" cy="23526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59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8F4EBA7-58A7-42C1-BBDD-CFA8F8D688A1}" type="slidenum">
              <a:rPr lang="en-US" smtClean="0"/>
              <a:pPr/>
              <a:t>45</a:t>
            </a:fld>
            <a:endParaRPr lang="en-US"/>
          </a:p>
        </p:txBody>
      </p:sp>
      <p:sp>
        <p:nvSpPr>
          <p:cNvPr id="50179" name="Rectangle 2"/>
          <p:cNvSpPr>
            <a:spLocks noGrp="1" noRot="1" noChangeAspect="1" noChangeArrowheads="1" noTextEdit="1"/>
          </p:cNvSpPr>
          <p:nvPr>
            <p:ph type="sldImg"/>
          </p:nvPr>
        </p:nvSpPr>
        <p:spPr>
          <a:xfrm>
            <a:off x="1117600" y="696913"/>
            <a:ext cx="4646613" cy="3486150"/>
          </a:xfrm>
          <a:ln/>
        </p:spPr>
      </p:sp>
      <p:sp>
        <p:nvSpPr>
          <p:cNvPr id="501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9599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8537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030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3324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065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B9DB5C98-ADB3-4BC8-A316-EAA4A2C25379}"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984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5666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398558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33833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3995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692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090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8834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4862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398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5131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2207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26289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35011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45744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592528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15009439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379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2"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763804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44757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4722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1228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3166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2670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69654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62440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79798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1247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973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6"/>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9701264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2911814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0545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9550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752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7948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72348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25412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5370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6813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7072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664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269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443D2D3-79D4-425E-A51E-1C8F275C5E7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135308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w/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pic>
        <p:nvPicPr>
          <p:cNvPr id="4" name="Picture 3" descr="A picture containing drawing&#10;&#10;Description automatically generated">
            <a:extLst>
              <a:ext uri="{FF2B5EF4-FFF2-40B4-BE49-F238E27FC236}">
                <a16:creationId xmlns:a16="http://schemas.microsoft.com/office/drawing/2014/main" id="{3D912FBF-1A9D-1049-A665-9D43C1A816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21" y="123756"/>
            <a:ext cx="2590800" cy="602826"/>
          </a:xfrm>
          <a:prstGeom prst="rect">
            <a:avLst/>
          </a:prstGeom>
        </p:spPr>
      </p:pic>
      <p:sp>
        <p:nvSpPr>
          <p:cNvPr id="5" name="Subtitle 2">
            <a:extLst>
              <a:ext uri="{FF2B5EF4-FFF2-40B4-BE49-F238E27FC236}">
                <a16:creationId xmlns:a16="http://schemas.microsoft.com/office/drawing/2014/main" id="{3A599E70-8ED0-244F-BC0E-58069303B666}"/>
              </a:ext>
            </a:extLst>
          </p:cNvPr>
          <p:cNvSpPr txBox="1">
            <a:spLocks/>
          </p:cNvSpPr>
          <p:nvPr userDrawn="1"/>
        </p:nvSpPr>
        <p:spPr>
          <a:xfrm>
            <a:off x="0" y="637663"/>
            <a:ext cx="2611821" cy="45564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Font typeface="Arial" pitchFamily="34" charset="0"/>
              <a:buNone/>
            </a:pP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aw,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thics and </a:t>
            </a:r>
            <a:r>
              <a:rPr lang="en-US" sz="1400" b="1" dirty="0">
                <a:latin typeface="Calibri" panose="020F0502020204030204" pitchFamily="34" charset="0"/>
                <a:cs typeface="Calibri" panose="020F0502020204030204" pitchFamily="34" charset="0"/>
              </a:rPr>
              <a:t>G</a:t>
            </a:r>
            <a:r>
              <a:rPr lang="en-US" sz="1400" dirty="0">
                <a:latin typeface="Calibri" panose="020F0502020204030204" pitchFamily="34" charset="0"/>
                <a:cs typeface="Calibri" panose="020F0502020204030204" pitchFamily="34" charset="0"/>
              </a:rPr>
              <a:t>overnance for </a:t>
            </a:r>
            <a:r>
              <a:rPr lang="en-US" sz="1400" b="1" dirty="0">
                <a:latin typeface="Calibri" panose="020F0502020204030204" pitchFamily="34" charset="0"/>
                <a:cs typeface="Calibri" panose="020F0502020204030204" pitchFamily="34" charset="0"/>
              </a:rPr>
              <a:t>A</a:t>
            </a:r>
            <a:r>
              <a:rPr lang="en-US" sz="1400" dirty="0">
                <a:latin typeface="Calibri" panose="020F0502020204030204" pitchFamily="34" charset="0"/>
                <a:cs typeface="Calibri" panose="020F0502020204030204" pitchFamily="34" charset="0"/>
              </a:rPr>
              <a:t>ll </a:t>
            </a:r>
            <a:r>
              <a:rPr lang="en-US" sz="1400" b="1" dirty="0">
                <a:latin typeface="Calibri" panose="020F0502020204030204" pitchFamily="34" charset="0"/>
                <a:cs typeface="Calibri" panose="020F0502020204030204" pitchFamily="34" charset="0"/>
              </a:rPr>
              <a:t>L</a:t>
            </a:r>
            <a:r>
              <a:rPr lang="en-US" sz="1400" dirty="0">
                <a:latin typeface="Calibri" panose="020F0502020204030204" pitchFamily="34" charset="0"/>
                <a:cs typeface="Calibri" panose="020F0502020204030204" pitchFamily="34" charset="0"/>
              </a:rPr>
              <a:t>eaders, including an </a:t>
            </a:r>
            <a:r>
              <a:rPr lang="en-US" sz="1400" b="1" dirty="0">
                <a:latin typeface="Calibri" panose="020F0502020204030204" pitchFamily="34" charset="0"/>
                <a:cs typeface="Calibri" panose="020F0502020204030204" pitchFamily="34" charset="0"/>
              </a:rPr>
              <a:t>O</a:t>
            </a:r>
            <a:r>
              <a:rPr lang="en-US" sz="1400" dirty="0">
                <a:latin typeface="Calibri" panose="020F0502020204030204" pitchFamily="34" charset="0"/>
                <a:cs typeface="Calibri" panose="020F0502020204030204" pitchFamily="34" charset="0"/>
              </a:rPr>
              <a:t>verview of </a:t>
            </a:r>
            <a:r>
              <a:rPr lang="en-US" sz="1400" b="1" dirty="0">
                <a:latin typeface="Calibri" panose="020F0502020204030204" pitchFamily="34" charset="0"/>
                <a:cs typeface="Calibri" panose="020F0502020204030204" pitchFamily="34" charset="0"/>
              </a:rPr>
              <a:t>N</a:t>
            </a:r>
            <a:r>
              <a:rPr lang="en-US" sz="1400" dirty="0">
                <a:latin typeface="Calibri" panose="020F0502020204030204" pitchFamily="34" charset="0"/>
                <a:cs typeface="Calibri" panose="020F0502020204030204" pitchFamily="34" charset="0"/>
              </a:rPr>
              <a:t>ew and </a:t>
            </a:r>
            <a:r>
              <a:rPr lang="en-US" sz="1400" b="1" dirty="0">
                <a:latin typeface="Calibri" panose="020F0502020204030204" pitchFamily="34" charset="0"/>
                <a:cs typeface="Calibri" panose="020F0502020204030204" pitchFamily="34" charset="0"/>
              </a:rPr>
              <a:t>E</a:t>
            </a:r>
            <a:r>
              <a:rPr lang="en-US" sz="1400" dirty="0">
                <a:latin typeface="Calibri" panose="020F0502020204030204" pitchFamily="34" charset="0"/>
                <a:cs typeface="Calibri" panose="020F0502020204030204" pitchFamily="34" charset="0"/>
              </a:rPr>
              <a:t>merging Issues</a:t>
            </a:r>
          </a:p>
          <a:p>
            <a:pPr>
              <a:buFont typeface="Arial" pitchFamily="34" charset="0"/>
              <a:buNone/>
            </a:pPr>
            <a:endParaRPr lang="en-US" sz="2000" dirty="0">
              <a:solidFill>
                <a:srgbClr val="FF0000"/>
              </a:solidFill>
            </a:endParaRPr>
          </a:p>
        </p:txBody>
      </p:sp>
    </p:spTree>
    <p:extLst>
      <p:ext uri="{BB962C8B-B14F-4D97-AF65-F5344CB8AC3E}">
        <p14:creationId xmlns:p14="http://schemas.microsoft.com/office/powerpoint/2010/main" val="2064469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2"/>
            <a:ext cx="7772400" cy="1362075"/>
          </a:xfrm>
        </p:spPr>
        <p:txBody>
          <a:bodyPr anchor="ctr"/>
          <a:lstStyle>
            <a:lvl1pPr algn="ctr">
              <a:defRPr sz="4000" b="1" u="none" cap="all"/>
            </a:lvl1pPr>
          </a:lstStyle>
          <a:p>
            <a:r>
              <a:rPr lang="en-US"/>
              <a:t>Click to edit Master title style</a:t>
            </a:r>
          </a:p>
        </p:txBody>
      </p:sp>
    </p:spTree>
    <p:extLst>
      <p:ext uri="{BB962C8B-B14F-4D97-AF65-F5344CB8AC3E}">
        <p14:creationId xmlns:p14="http://schemas.microsoft.com/office/powerpoint/2010/main" val="28730004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48CE9C98-02A2-427B-8E4F-9B0F91FBCF5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61846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851555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248272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935351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709861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84BABF95-D6EC-4A87-8E9C-755D7543D7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30737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4F7A254-4CB8-44FA-995B-BF805300E41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9536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6553200" y="6356356"/>
            <a:ext cx="2133600" cy="365125"/>
          </a:xfrm>
          <a:prstGeom prst="rect">
            <a:avLst/>
          </a:prstGeom>
        </p:spPr>
        <p:txBody>
          <a:bodyPr/>
          <a:lstStyle/>
          <a:p>
            <a:pPr>
              <a:defRPr/>
            </a:pPr>
            <a:fld id="{2C78CA5C-426F-4EA9-B2DC-6E53A4C954F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75335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E72688FA-9419-4554-B8C4-CC13ADF1DEE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1473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2938" y="1997276"/>
            <a:ext cx="7286625" cy="1378148"/>
          </a:xfrm>
        </p:spPr>
        <p:txBody>
          <a:bodyPr/>
          <a:lstStyle/>
          <a:p>
            <a:r>
              <a:rPr lang="en-US"/>
              <a:t>Click to edit Master title style</a:t>
            </a:r>
          </a:p>
        </p:txBody>
      </p:sp>
      <p:sp>
        <p:nvSpPr>
          <p:cNvPr id="3" name="Subtitle 2"/>
          <p:cNvSpPr>
            <a:spLocks noGrp="1"/>
          </p:cNvSpPr>
          <p:nvPr>
            <p:ph type="subTitle" idx="1"/>
          </p:nvPr>
        </p:nvSpPr>
        <p:spPr>
          <a:xfrm>
            <a:off x="1285875" y="3643312"/>
            <a:ext cx="600075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07904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64631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68" y="4131471"/>
            <a:ext cx="7286625"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677168" y="2725046"/>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62288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9"/>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9"/>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9126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2"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2"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4255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64836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6394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7"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7"/>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7"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0197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7962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553200" y="6356356"/>
            <a:ext cx="2133600" cy="365125"/>
          </a:xfrm>
          <a:prstGeom prst="rect">
            <a:avLst/>
          </a:prstGeom>
        </p:spPr>
        <p:txBody>
          <a:bodyPr/>
          <a:lstStyle/>
          <a:p>
            <a:pPr>
              <a:defRPr/>
            </a:pPr>
            <a:fld id="{3C584A31-F666-4029-92F3-9FF559E49D4D}"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12459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4805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5"/>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5"/>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859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6"/>
            <a:ext cx="2133600" cy="365125"/>
          </a:xfrm>
          <a:prstGeom prst="rect">
            <a:avLst/>
          </a:prstGeom>
        </p:spPr>
        <p:txBody>
          <a:bodyPr/>
          <a:lstStyle/>
          <a:p>
            <a:pPr>
              <a:defRPr/>
            </a:pPr>
            <a:fld id="{E26E0598-41B6-4983-81FA-25A5B912657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2100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pPr>
              <a:defRPr/>
            </a:pPr>
            <a:fld id="{73699B15-92B6-44D7-99B9-A2106A0E097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7340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a:defRPr/>
            </a:pPr>
            <a:fld id="{66AB8EC3-70AD-4CFB-AE4F-3F359721CA65}" type="slidenum">
              <a:rPr lang="en-US" smtClean="0"/>
              <a:pPr>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2024 Foundation for Educational Administration, Inc. – LEGAL ONE</a:t>
            </a:r>
          </a:p>
        </p:txBody>
      </p:sp>
    </p:spTree>
    <p:extLst>
      <p:ext uri="{BB962C8B-B14F-4D97-AF65-F5344CB8AC3E}">
        <p14:creationId xmlns:p14="http://schemas.microsoft.com/office/powerpoint/2010/main" val="2588642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377" rtl="0" eaLnBrk="1" latinLnBrk="0" hangingPunct="1">
        <a:spcBef>
          <a:spcPct val="0"/>
        </a:spcBef>
        <a:buNone/>
        <a:defRPr sz="4400" u="sng"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2024 Foundation for Educational Administration, Inc. – LEGAL ONE</a:t>
            </a:r>
          </a:p>
        </p:txBody>
      </p:sp>
    </p:spTree>
    <p:extLst>
      <p:ext uri="{BB962C8B-B14F-4D97-AF65-F5344CB8AC3E}">
        <p14:creationId xmlns:p14="http://schemas.microsoft.com/office/powerpoint/2010/main" val="12548299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2024 Foundation for Educational Administration, Inc. – LEGAL ONE</a:t>
            </a:r>
          </a:p>
        </p:txBody>
      </p:sp>
    </p:spTree>
    <p:extLst>
      <p:ext uri="{BB962C8B-B14F-4D97-AF65-F5344CB8AC3E}">
        <p14:creationId xmlns:p14="http://schemas.microsoft.com/office/powerpoint/2010/main" val="11828343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2024 Foundation for Educational Administration, Inc. – LEGAL ONE</a:t>
            </a:r>
          </a:p>
        </p:txBody>
      </p:sp>
    </p:spTree>
    <p:extLst>
      <p:ext uri="{BB962C8B-B14F-4D97-AF65-F5344CB8AC3E}">
        <p14:creationId xmlns:p14="http://schemas.microsoft.com/office/powerpoint/2010/main" val="2693682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707271"/>
                </a:solidFill>
                <a:latin typeface="+mn-lt"/>
              </a:defRPr>
            </a:lvl1pPr>
          </a:lstStyle>
          <a:p>
            <a:pPr defTabSz="914400">
              <a:defRPr/>
            </a:pPr>
            <a:fld id="{66AB8EC3-70AD-4CFB-AE4F-3F359721CA65}" type="slidenum">
              <a:rPr lang="en-US" smtClean="0"/>
              <a:pPr defTabSz="914400">
                <a:defRPr/>
              </a:pPr>
              <a:t>‹#›</a:t>
            </a:fld>
            <a:endParaRPr lang="en-US" dirty="0"/>
          </a:p>
        </p:txBody>
      </p:sp>
      <p:sp>
        <p:nvSpPr>
          <p:cNvPr id="4" name="Rectangle 3"/>
          <p:cNvSpPr/>
          <p:nvPr userDrawn="1"/>
        </p:nvSpPr>
        <p:spPr>
          <a:xfrm>
            <a:off x="457200" y="6530088"/>
            <a:ext cx="8229600" cy="215444"/>
          </a:xfrm>
          <a:prstGeom prst="rect">
            <a:avLst/>
          </a:prstGeom>
        </p:spPr>
        <p:txBody>
          <a:bodyPr wrap="square">
            <a:spAutoFit/>
          </a:bodyPr>
          <a:lstStyle/>
          <a:p>
            <a:pPr marL="0" marR="0" lvl="0" indent="0" algn="ctr" rtl="0">
              <a:spcBef>
                <a:spcPts val="0"/>
              </a:spcBef>
              <a:spcAft>
                <a:spcPts val="0"/>
              </a:spcAft>
              <a:buSzPct val="25000"/>
              <a:buNone/>
            </a:pPr>
            <a:r>
              <a:rPr lang="en-US" sz="800" dirty="0">
                <a:solidFill>
                  <a:srgbClr val="707271"/>
                </a:solidFill>
                <a:latin typeface="Calibri"/>
                <a:ea typeface="Calibri"/>
                <a:cs typeface="Calibri"/>
                <a:sym typeface="Calibri"/>
              </a:rPr>
              <a:t>©Copyright 2023 Foundation for Educational Administration, Inc. – LEGAL ONE</a:t>
            </a:r>
          </a:p>
        </p:txBody>
      </p:sp>
    </p:spTree>
    <p:extLst>
      <p:ext uri="{BB962C8B-B14F-4D97-AF65-F5344CB8AC3E}">
        <p14:creationId xmlns:p14="http://schemas.microsoft.com/office/powerpoint/2010/main" val="5120519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ctr" defTabSz="914400" rtl="0" eaLnBrk="1" latinLnBrk="0" hangingPunct="1">
        <a:spcBef>
          <a:spcPct val="0"/>
        </a:spcBef>
        <a:buNone/>
        <a:defRPr sz="4400" u="sng"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257473"/>
            <a:ext cx="771525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28625" y="1500189"/>
            <a:ext cx="771525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8625" y="5959080"/>
            <a:ext cx="2000250" cy="342305"/>
          </a:xfrm>
          <a:prstGeom prst="rect">
            <a:avLst/>
          </a:prstGeom>
        </p:spPr>
        <p:txBody>
          <a:bodyPr vert="horz" lIns="91440" tIns="45720" rIns="91440" bIns="45720" rtlCol="0" anchor="ctr"/>
          <a:lstStyle>
            <a:lvl1pPr algn="l">
              <a:defRPr sz="1125">
                <a:solidFill>
                  <a:schemeClr val="tx1">
                    <a:tint val="75000"/>
                  </a:schemeClr>
                </a:solidFill>
              </a:defRPr>
            </a:lvl1pPr>
          </a:lstStyle>
          <a:p>
            <a:fld id="{1D8BD707-D9CF-40AE-B4C6-C98DA3205C09}" type="datetimeFigureOut">
              <a:rPr lang="en-US" smtClean="0"/>
              <a:pPr/>
              <a:t>9/30/2024</a:t>
            </a:fld>
            <a:endParaRPr lang="en-US"/>
          </a:p>
        </p:txBody>
      </p:sp>
      <p:sp>
        <p:nvSpPr>
          <p:cNvPr id="5" name="Footer Placeholder 4"/>
          <p:cNvSpPr>
            <a:spLocks noGrp="1"/>
          </p:cNvSpPr>
          <p:nvPr>
            <p:ph type="ftr" sz="quarter" idx="3"/>
          </p:nvPr>
        </p:nvSpPr>
        <p:spPr>
          <a:xfrm>
            <a:off x="2928938" y="5959080"/>
            <a:ext cx="2714625"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143625" y="5959080"/>
            <a:ext cx="200025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7396298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lehighvalleynews.com/allentown/jury-awards-131-500-to-ex-allentown-teacher-in-lawsuit-over-jan-6-stop-the-steal-rall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app.com/story/news/local/neptune-wall/neptune/2024/08/14/neptune-fires-public-works-director-david-milmoe-lgbtq-facebook/7478288100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cbsnews.com/news/michelle-carter-suicide-text-case-boyfriend-conrad-roy-released-from-jail-today-2020-01-23/"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nj.gov/education/legal/ethics/2022/docs/C46-22%20-%208-22-2022_et.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supremecourt.gov/opinions/21pdf/21-418_i425.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j.gov/education/legal/teachnj/2014/jul/286-14.pdf" TargetMode="External"/><Relationship Id="rId7" Type="http://schemas.openxmlformats.org/officeDocument/2006/relationships/hyperlink" Target="https://casetext.com/case/ali-v-woodbridge-twp-sch-dis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asetext.com/case/melynk-v-teaneck-bd-of-educ" TargetMode="External"/><Relationship Id="rId5" Type="http://schemas.openxmlformats.org/officeDocument/2006/relationships/hyperlink" Target="https://www.courierpostonline.com/story/news/2021/09/21/gregory-janicki-washington-township-high-school-teacher-tenure-fight-lgbtq/5787676001/" TargetMode="External"/><Relationship Id="rId4" Type="http://schemas.openxmlformats.org/officeDocument/2006/relationships/hyperlink" Target="https://www.nbcnewyork.com/news/local/teacher-future-criminals/2123548/"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inyurl.com/LO-AJG-240930" TargetMode="External"/><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un.org/en/about-us/universal-declaration-of-human-right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nj.gov/governor/news/news/562022/20230104b.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dignity.u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njpsa.org/legalonenj/"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legalone@njpsa.org?subject=LEGAL%20ONE" TargetMode="Externa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4.jpeg"/><Relationship Id="rId2" Type="http://schemas.openxmlformats.org/officeDocument/2006/relationships/image" Target="../media/image5.png"/><Relationship Id="rId16" Type="http://schemas.openxmlformats.org/officeDocument/2006/relationships/hyperlink" Target="https://njpsa.org/l1-podcast/responding-to-escalating-mental-health-needs-in-schools/" TargetMode="External"/><Relationship Id="rId1" Type="http://schemas.openxmlformats.org/officeDocument/2006/relationships/slideLayout" Target="../slideLayouts/slideLayout67.xml"/><Relationship Id="rId6" Type="http://schemas.openxmlformats.org/officeDocument/2006/relationships/image" Target="../media/image9.png"/><Relationship Id="rId11" Type="http://schemas.openxmlformats.org/officeDocument/2006/relationships/hyperlink" Target="https://www.thelegalonepodcast.com/" TargetMode="External"/><Relationship Id="rId5" Type="http://schemas.openxmlformats.org/officeDocument/2006/relationships/image" Target="../media/image8.svg"/><Relationship Id="rId15" Type="http://schemas.openxmlformats.org/officeDocument/2006/relationships/image" Target="../media/image17.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svg"/></Relationships>
</file>

<file path=ppt/slides/_rels/slide6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hyperlink" Target="https://tmieducation.com/workshops/hot-issues-school-law-2023-2024-tmi-legal-one-collaborative" TargetMode="External"/><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hyperlink" Target="https://welcome.njpsa.org/fea/s/lt-event?id=a1YPW000002Us9t2AC" TargetMode="External"/><Relationship Id="rId2" Type="http://schemas.openxmlformats.org/officeDocument/2006/relationships/image" Target="../media/image18.png"/><Relationship Id="rId16" Type="http://schemas.openxmlformats.org/officeDocument/2006/relationships/image" Target="../media/image32.svg"/><Relationship Id="rId1" Type="http://schemas.openxmlformats.org/officeDocument/2006/relationships/slideLayout" Target="../slideLayouts/slideLayout6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jpeg"/></Relationships>
</file>

<file path=ppt/slides/_rels/slide64.xml.rels><?xml version="1.0" encoding="UTF-8" standalone="yes"?>
<Relationships xmlns="http://schemas.openxmlformats.org/package/2006/relationships"><Relationship Id="rId3" Type="http://schemas.openxmlformats.org/officeDocument/2006/relationships/hyperlink" Target="https://www.surveymonkey.com/r/LO-AJG-240930" TargetMode="External"/><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hyperlink" Target="https://www.thelegalonepodcast.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jpsa-org.zoom.us/meeting/register/tZEldO6tqD4oG9ZRul8J4gsTiWH0JnkkMNvh#/registration" TargetMode="External"/><Relationship Id="rId2" Type="http://schemas.openxmlformats.org/officeDocument/2006/relationships/hyperlink" Target="https://njpsa-org.zoom.us/meeting/register/tZ0pd-CvrjIsGNJKTPSnMMTz199D4-vOaG0E#/registr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86358"/>
            <a:ext cx="7772400" cy="1470025"/>
          </a:xfrm>
        </p:spPr>
        <p:txBody>
          <a:bodyPr>
            <a:normAutofit fontScale="90000"/>
          </a:bodyPr>
          <a:lstStyle/>
          <a:p>
            <a:br>
              <a:rPr lang="en-US" dirty="0"/>
            </a:br>
            <a:br>
              <a:rPr lang="en-US" dirty="0"/>
            </a:br>
            <a:endParaRPr lang="en-US" dirty="0"/>
          </a:p>
        </p:txBody>
      </p:sp>
      <p:sp>
        <p:nvSpPr>
          <p:cNvPr id="8" name="Rectangle 7"/>
          <p:cNvSpPr/>
          <p:nvPr/>
        </p:nvSpPr>
        <p:spPr>
          <a:xfrm>
            <a:off x="419098" y="2695491"/>
            <a:ext cx="8305800" cy="5663089"/>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3B8EDE"/>
                </a:solidFill>
                <a:effectLst/>
                <a:uLnTx/>
                <a:uFillTx/>
                <a:latin typeface="Calibri"/>
                <a:ea typeface="+mn-ea"/>
                <a:cs typeface="+mn-cs"/>
              </a:rPr>
              <a:t>AJG/LEGAL ONE: Monday Madness –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3B8EDE"/>
                </a:solidFill>
                <a:effectLst/>
                <a:uLnTx/>
                <a:uFillTx/>
                <a:latin typeface="Calibri"/>
                <a:ea typeface="+mn-ea"/>
                <a:cs typeface="+mn-cs"/>
              </a:rPr>
              <a:t>Understanding the Parameters of Political Speech for Staff and Students in Crazy Times!</a:t>
            </a:r>
            <a:endParaRPr lang="en-US" sz="3000" b="1" dirty="0">
              <a:solidFill>
                <a:srgbClr val="3B8EDE"/>
              </a:solidFill>
              <a:latin typeface="Calibri"/>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D87900"/>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D87900"/>
                </a:solidFill>
                <a:effectLst/>
                <a:uLnTx/>
                <a:uFillTx/>
                <a:latin typeface="Calibri"/>
                <a:ea typeface="+mn-ea"/>
                <a:cs typeface="+mn-cs"/>
              </a:rPr>
              <a:t>September </a:t>
            </a:r>
            <a:r>
              <a:rPr lang="en-US" sz="2800" b="1" dirty="0">
                <a:solidFill>
                  <a:srgbClr val="D87900"/>
                </a:solidFill>
                <a:latin typeface="Calibri"/>
              </a:rPr>
              <a:t>30</a:t>
            </a:r>
            <a:r>
              <a:rPr kumimoji="0" lang="en-US" sz="2800" b="1" i="0" u="none" strike="noStrike" kern="1200" cap="none" spc="0" normalizeH="0" baseline="0" noProof="0" dirty="0">
                <a:ln>
                  <a:noFill/>
                </a:ln>
                <a:solidFill>
                  <a:srgbClr val="D87900"/>
                </a:solidFill>
                <a:effectLst/>
                <a:uLnTx/>
                <a:uFillTx/>
                <a:latin typeface="Calibri"/>
                <a:ea typeface="+mn-ea"/>
                <a:cs typeface="+mn-cs"/>
              </a:rPr>
              <a:t>, 2024</a:t>
            </a: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b="1" dirty="0">
              <a:solidFill>
                <a:srgbClr val="D87900"/>
              </a:solidFill>
              <a:latin typeface="Calibri"/>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000" b="1" dirty="0">
              <a:solidFill>
                <a:srgbClr val="D87900"/>
              </a:solidFill>
              <a:latin typeface="Calibri"/>
            </a:endParaRPr>
          </a:p>
          <a:p>
            <a:pPr algn="ctr" defTabSz="457200" eaLnBrk="0" fontAlgn="base" hangingPunct="0">
              <a:spcBef>
                <a:spcPct val="0"/>
              </a:spcBef>
              <a:spcAft>
                <a:spcPct val="0"/>
              </a:spcAft>
              <a:defRPr/>
            </a:pPr>
            <a:endParaRPr lang="en-US" sz="2800" i="1" dirty="0">
              <a:solidFill>
                <a:srgbClr val="000000"/>
              </a:solidFill>
              <a:effectLst/>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b="1" dirty="0">
              <a:solidFill>
                <a:srgbClr val="D87900"/>
              </a:solidFill>
              <a:latin typeface="Calibri"/>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lang="en-US" sz="2800" dirty="0">
              <a:solidFill>
                <a:prstClr val="black"/>
              </a:solidFill>
              <a:latin typeface="Calibri"/>
            </a:endParaRPr>
          </a:p>
        </p:txBody>
      </p:sp>
      <p:pic>
        <p:nvPicPr>
          <p:cNvPr id="5" name="Picture 4">
            <a:extLst>
              <a:ext uri="{FF2B5EF4-FFF2-40B4-BE49-F238E27FC236}">
                <a16:creationId xmlns:a16="http://schemas.microsoft.com/office/drawing/2014/main" id="{EDC673AF-DAE0-4542-8B98-34E845841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79570"/>
            <a:ext cx="6705600" cy="1488165"/>
          </a:xfrm>
          <a:prstGeom prst="rect">
            <a:avLst/>
          </a:prstGeom>
        </p:spPr>
      </p:pic>
      <p:sp>
        <p:nvSpPr>
          <p:cNvPr id="9" name="Subtitle 2">
            <a:extLst>
              <a:ext uri="{FF2B5EF4-FFF2-40B4-BE49-F238E27FC236}">
                <a16:creationId xmlns:a16="http://schemas.microsoft.com/office/drawing/2014/main" id="{38F064BB-C452-9D4E-88F7-D98CC66EA9A0}"/>
              </a:ext>
            </a:extLst>
          </p:cNvPr>
          <p:cNvSpPr txBox="1">
            <a:spLocks/>
          </p:cNvSpPr>
          <p:nvPr/>
        </p:nvSpPr>
        <p:spPr>
          <a:xfrm>
            <a:off x="1510671" y="1611698"/>
            <a:ext cx="6122655" cy="9811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aw,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thics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G</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overnance for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A</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ll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L</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eaders, including an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O</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verview of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N</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ew and </a:t>
            </a:r>
            <a:r>
              <a:rPr kumimoji="0" lang="en-US" sz="2000" b="1" i="1" u="none" strike="noStrike" kern="1200" cap="none" spc="0" normalizeH="0" baseline="0" noProof="0" dirty="0">
                <a:ln>
                  <a:noFill/>
                </a:ln>
                <a:solidFill>
                  <a:prstClr val="black"/>
                </a:solidFill>
                <a:effectLst/>
                <a:uLnTx/>
                <a:uFillTx/>
                <a:latin typeface="Calibri"/>
                <a:ea typeface="+mn-ea"/>
                <a:cs typeface="Times New Roman" pitchFamily="18" charset="0"/>
              </a:rPr>
              <a:t>E</a:t>
            </a:r>
            <a:r>
              <a:rPr kumimoji="0" lang="en-US" sz="2000" b="0" i="1" u="none" strike="noStrike" kern="1200" cap="none" spc="0" normalizeH="0" baseline="0" noProof="0" dirty="0">
                <a:ln>
                  <a:noFill/>
                </a:ln>
                <a:solidFill>
                  <a:prstClr val="white">
                    <a:lumMod val="50000"/>
                  </a:prstClr>
                </a:solidFill>
                <a:effectLst/>
                <a:uLnTx/>
                <a:uFillTx/>
                <a:latin typeface="Calibri"/>
                <a:ea typeface="+mn-ea"/>
                <a:cs typeface="Times New Roman" pitchFamily="18" charset="0"/>
              </a:rPr>
              <a:t>merging Issues</a:t>
            </a:r>
            <a:endParaRPr kumimoji="0" lang="en-US" sz="2000" b="0" i="0" u="none" strike="noStrike" kern="1200" cap="none" spc="0" normalizeH="0" baseline="0" noProof="0" dirty="0">
              <a:ln>
                <a:noFill/>
              </a:ln>
              <a:solidFill>
                <a:prstClr val="white">
                  <a:lumMod val="50000"/>
                </a:prstClr>
              </a:solidFill>
              <a:effectLst/>
              <a:uLnTx/>
              <a:uFillTx/>
              <a:latin typeface="Calibri"/>
              <a:ea typeface="+mn-ea"/>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643316432"/>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65F7-B9AB-3925-2EFD-5BDB4E8F532C}"/>
              </a:ext>
            </a:extLst>
          </p:cNvPr>
          <p:cNvSpPr>
            <a:spLocks noGrp="1"/>
          </p:cNvSpPr>
          <p:nvPr>
            <p:ph type="title"/>
          </p:nvPr>
        </p:nvSpPr>
        <p:spPr/>
        <p:txBody>
          <a:bodyPr/>
          <a:lstStyle/>
          <a:p>
            <a:r>
              <a:rPr lang="en-US" dirty="0"/>
              <a:t>Today’s Topics</a:t>
            </a:r>
          </a:p>
        </p:txBody>
      </p:sp>
      <p:sp>
        <p:nvSpPr>
          <p:cNvPr id="3" name="Content Placeholder 2">
            <a:extLst>
              <a:ext uri="{FF2B5EF4-FFF2-40B4-BE49-F238E27FC236}">
                <a16:creationId xmlns:a16="http://schemas.microsoft.com/office/drawing/2014/main" id="{0CD44F3F-0F23-AA12-5253-4E61AA2E1493}"/>
              </a:ext>
            </a:extLst>
          </p:cNvPr>
          <p:cNvSpPr>
            <a:spLocks noGrp="1"/>
          </p:cNvSpPr>
          <p:nvPr>
            <p:ph idx="1"/>
          </p:nvPr>
        </p:nvSpPr>
        <p:spPr/>
        <p:txBody>
          <a:bodyPr>
            <a:normAutofit/>
          </a:bodyPr>
          <a:lstStyle/>
          <a:p>
            <a:r>
              <a:rPr lang="en-US" dirty="0"/>
              <a:t>Understanding the Stakes</a:t>
            </a:r>
          </a:p>
          <a:p>
            <a:r>
              <a:rPr lang="en-US" dirty="0"/>
              <a:t>Scenario</a:t>
            </a:r>
          </a:p>
          <a:p>
            <a:r>
              <a:rPr lang="en-US" dirty="0"/>
              <a:t>Recent Incidents</a:t>
            </a:r>
          </a:p>
          <a:p>
            <a:r>
              <a:rPr lang="en-US"/>
              <a:t>Legal Framework</a:t>
            </a:r>
            <a:endParaRPr lang="en-US" dirty="0"/>
          </a:p>
          <a:p>
            <a:r>
              <a:rPr lang="en-US" dirty="0"/>
              <a:t>Framework for Promoting Civil Discourse</a:t>
            </a:r>
          </a:p>
          <a:p>
            <a:r>
              <a:rPr lang="en-US" dirty="0"/>
              <a:t>Questions/Next Steps</a:t>
            </a:r>
          </a:p>
          <a:p>
            <a:endParaRPr lang="en-US" dirty="0"/>
          </a:p>
        </p:txBody>
      </p:sp>
      <p:sp>
        <p:nvSpPr>
          <p:cNvPr id="4" name="Slide Number Placeholder 3">
            <a:extLst>
              <a:ext uri="{FF2B5EF4-FFF2-40B4-BE49-F238E27FC236}">
                <a16:creationId xmlns:a16="http://schemas.microsoft.com/office/drawing/2014/main" id="{BAEF7933-32B5-F2D3-4B84-03471675FDD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181436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251A2-C863-1288-798E-BBA985BD0D8D}"/>
              </a:ext>
            </a:extLst>
          </p:cNvPr>
          <p:cNvSpPr>
            <a:spLocks noGrp="1"/>
          </p:cNvSpPr>
          <p:nvPr>
            <p:ph type="title"/>
          </p:nvPr>
        </p:nvSpPr>
        <p:spPr/>
        <p:txBody>
          <a:bodyPr/>
          <a:lstStyle/>
          <a:p>
            <a:r>
              <a:rPr lang="en-US" dirty="0"/>
              <a:t>Understanding the stakes</a:t>
            </a:r>
          </a:p>
        </p:txBody>
      </p:sp>
    </p:spTree>
    <p:extLst>
      <p:ext uri="{BB962C8B-B14F-4D97-AF65-F5344CB8AC3E}">
        <p14:creationId xmlns:p14="http://schemas.microsoft.com/office/powerpoint/2010/main" val="99947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211B-D456-3771-29FC-BCC54098F3FF}"/>
              </a:ext>
            </a:extLst>
          </p:cNvPr>
          <p:cNvSpPr>
            <a:spLocks noGrp="1"/>
          </p:cNvSpPr>
          <p:nvPr>
            <p:ph type="title"/>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506AECBE-D34C-C7EB-CC84-325CBC3DB390}"/>
              </a:ext>
            </a:extLst>
          </p:cNvPr>
          <p:cNvSpPr>
            <a:spLocks noGrp="1"/>
          </p:cNvSpPr>
          <p:nvPr>
            <p:ph idx="1"/>
          </p:nvPr>
        </p:nvSpPr>
        <p:spPr/>
        <p:txBody>
          <a:bodyPr>
            <a:normAutofit fontScale="85000" lnSpcReduction="20000"/>
          </a:bodyPr>
          <a:lstStyle/>
          <a:p>
            <a:r>
              <a:rPr lang="en-US" dirty="0"/>
              <a:t>We are entering the heart of election season</a:t>
            </a:r>
          </a:p>
          <a:p>
            <a:r>
              <a:rPr lang="en-US" dirty="0"/>
              <a:t>What some deem “political” speech could raise potential legal issues under state and federal anti-discrimination law or otherwise cause substantial disruption</a:t>
            </a:r>
          </a:p>
          <a:p>
            <a:r>
              <a:rPr lang="en-US" dirty="0"/>
              <a:t>School is supposed to be a safe space to model and teach responsible citizenship</a:t>
            </a:r>
          </a:p>
          <a:p>
            <a:r>
              <a:rPr lang="en-US" dirty="0"/>
              <a:t>Potential legal liability skyrockets if districts fail to identify and respond to improper speech, or respond ineffectively</a:t>
            </a:r>
          </a:p>
          <a:p>
            <a:r>
              <a:rPr lang="en-US" dirty="0"/>
              <a:t>Exposure to potential punitive damages, not covered by insurance</a:t>
            </a:r>
          </a:p>
        </p:txBody>
      </p:sp>
      <p:sp>
        <p:nvSpPr>
          <p:cNvPr id="4" name="Slide Number Placeholder 3">
            <a:extLst>
              <a:ext uri="{FF2B5EF4-FFF2-40B4-BE49-F238E27FC236}">
                <a16:creationId xmlns:a16="http://schemas.microsoft.com/office/drawing/2014/main" id="{A12FAD80-4C5C-F5DC-D359-C57B7C2AE38B}"/>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710911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95C8-6C35-B648-718A-240A6842F10C}"/>
              </a:ext>
            </a:extLst>
          </p:cNvPr>
          <p:cNvSpPr>
            <a:spLocks noGrp="1"/>
          </p:cNvSpPr>
          <p:nvPr>
            <p:ph type="title"/>
          </p:nvPr>
        </p:nvSpPr>
        <p:spPr/>
        <p:txBody>
          <a:bodyPr/>
          <a:lstStyle/>
          <a:p>
            <a:r>
              <a:rPr lang="en-US" dirty="0"/>
              <a:t>scenario</a:t>
            </a:r>
          </a:p>
        </p:txBody>
      </p:sp>
    </p:spTree>
    <p:extLst>
      <p:ext uri="{BB962C8B-B14F-4D97-AF65-F5344CB8AC3E}">
        <p14:creationId xmlns:p14="http://schemas.microsoft.com/office/powerpoint/2010/main" val="256217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37734-07FF-1862-264D-CC5ED30057DD}"/>
              </a:ext>
            </a:extLst>
          </p:cNvPr>
          <p:cNvSpPr>
            <a:spLocks noGrp="1"/>
          </p:cNvSpPr>
          <p:nvPr>
            <p:ph type="title"/>
          </p:nvPr>
        </p:nvSpPr>
        <p:spPr/>
        <p:txBody>
          <a:bodyPr>
            <a:normAutofit fontScale="90000"/>
          </a:bodyPr>
          <a:lstStyle/>
          <a:p>
            <a:r>
              <a:rPr lang="en-US" dirty="0"/>
              <a:t>Scenario – Political Minefields Everywhere</a:t>
            </a:r>
          </a:p>
        </p:txBody>
      </p:sp>
      <p:sp>
        <p:nvSpPr>
          <p:cNvPr id="3" name="Content Placeholder 2">
            <a:extLst>
              <a:ext uri="{FF2B5EF4-FFF2-40B4-BE49-F238E27FC236}">
                <a16:creationId xmlns:a16="http://schemas.microsoft.com/office/drawing/2014/main" id="{8AE872DA-9083-6831-B117-E4667200CE13}"/>
              </a:ext>
            </a:extLst>
          </p:cNvPr>
          <p:cNvSpPr>
            <a:spLocks noGrp="1"/>
          </p:cNvSpPr>
          <p:nvPr>
            <p:ph idx="1"/>
          </p:nvPr>
        </p:nvSpPr>
        <p:spPr>
          <a:xfrm>
            <a:off x="457200" y="1600206"/>
            <a:ext cx="8229600" cy="4899985"/>
          </a:xfrm>
        </p:spPr>
        <p:txBody>
          <a:bodyPr>
            <a:normAutofit fontScale="77500" lnSpcReduction="20000"/>
          </a:bodyPr>
          <a:lstStyle/>
          <a:p>
            <a:r>
              <a:rPr lang="en-US" dirty="0"/>
              <a:t>The Responsible Citizenship School District decides to hold a mock presidential debate that will take place at the district’s television recording studio on Tuesday, October 15, without an audience.  The debate will be recorded, reviewed by the AP U.S. History teacher, Mr. Balanced, in advance, and then aired on a local community access channel after any necessary edits are made.</a:t>
            </a:r>
          </a:p>
          <a:p>
            <a:r>
              <a:rPr lang="en-US" dirty="0"/>
              <a:t>Students at the upper elementary, middle school and high school levels will then be permitted to cast ballots at designated times and locations in school on Tuesday, October 29.  </a:t>
            </a:r>
          </a:p>
          <a:p>
            <a:r>
              <a:rPr lang="en-US" dirty="0"/>
              <a:t>In order to cast their ballots students must present their student ID to the staff member monitoring that polling site.</a:t>
            </a:r>
          </a:p>
        </p:txBody>
      </p:sp>
      <p:sp>
        <p:nvSpPr>
          <p:cNvPr id="4" name="Slide Number Placeholder 3">
            <a:extLst>
              <a:ext uri="{FF2B5EF4-FFF2-40B4-BE49-F238E27FC236}">
                <a16:creationId xmlns:a16="http://schemas.microsoft.com/office/drawing/2014/main" id="{79700D61-FA42-D1DD-518E-62E5DBA5F87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2853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25283-90CA-79F0-0BC4-BF13D4CC634D}"/>
              </a:ext>
            </a:extLst>
          </p:cNvPr>
          <p:cNvSpPr>
            <a:spLocks noGrp="1"/>
          </p:cNvSpPr>
          <p:nvPr>
            <p:ph type="title"/>
          </p:nvPr>
        </p:nvSpPr>
        <p:spPr/>
        <p:txBody>
          <a:bodyPr/>
          <a:lstStyle/>
          <a:p>
            <a:r>
              <a:rPr lang="en-US" dirty="0"/>
              <a:t>Scenario (cont’d)</a:t>
            </a:r>
          </a:p>
        </p:txBody>
      </p:sp>
      <p:sp>
        <p:nvSpPr>
          <p:cNvPr id="3" name="Content Placeholder 2">
            <a:extLst>
              <a:ext uri="{FF2B5EF4-FFF2-40B4-BE49-F238E27FC236}">
                <a16:creationId xmlns:a16="http://schemas.microsoft.com/office/drawing/2014/main" id="{F9347D53-C947-F391-FB0C-2F6159E10DAD}"/>
              </a:ext>
            </a:extLst>
          </p:cNvPr>
          <p:cNvSpPr>
            <a:spLocks noGrp="1"/>
          </p:cNvSpPr>
          <p:nvPr>
            <p:ph idx="1"/>
          </p:nvPr>
        </p:nvSpPr>
        <p:spPr>
          <a:xfrm>
            <a:off x="457200" y="1344706"/>
            <a:ext cx="8229600" cy="4972967"/>
          </a:xfrm>
        </p:spPr>
        <p:txBody>
          <a:bodyPr>
            <a:normAutofit fontScale="85000" lnSpcReduction="20000"/>
          </a:bodyPr>
          <a:lstStyle/>
          <a:p>
            <a:r>
              <a:rPr lang="en-US" dirty="0"/>
              <a:t>In preparation for the debate, the high school’s Advanced Placement U.S. History teacher, Mr. Balanced, selected the two top performing students in class. The students were randomly assigned to serve as a spokesperson for their assigned candidate.</a:t>
            </a:r>
          </a:p>
          <a:p>
            <a:r>
              <a:rPr lang="en-US" dirty="0"/>
              <a:t>Marcus Jones was assigned the role of speaking on behalf of the Republican candidate and Juanita Hernandez was assigned to speak on behalf of the Democratic candidate.</a:t>
            </a:r>
          </a:p>
          <a:p>
            <a:r>
              <a:rPr lang="en-US" dirty="0"/>
              <a:t>Interestingly, Marcus is known to his classmates to hold somewhat liberal positions on social issues and Juanita is known to have somewhat conservative views, but both embrace the opportunity to demonstrate their debate skills.</a:t>
            </a:r>
          </a:p>
        </p:txBody>
      </p:sp>
      <p:sp>
        <p:nvSpPr>
          <p:cNvPr id="4" name="Slide Number Placeholder 3">
            <a:extLst>
              <a:ext uri="{FF2B5EF4-FFF2-40B4-BE49-F238E27FC236}">
                <a16:creationId xmlns:a16="http://schemas.microsoft.com/office/drawing/2014/main" id="{F755BFB2-650F-CFB4-9893-7739E7F3800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30606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F2517-595C-FFD6-8D41-5159E911B2F4}"/>
              </a:ext>
            </a:extLst>
          </p:cNvPr>
          <p:cNvSpPr>
            <a:spLocks noGrp="1"/>
          </p:cNvSpPr>
          <p:nvPr>
            <p:ph type="title"/>
          </p:nvPr>
        </p:nvSpPr>
        <p:spPr/>
        <p:txBody>
          <a:bodyPr/>
          <a:lstStyle/>
          <a:p>
            <a:r>
              <a:rPr lang="en-US" dirty="0"/>
              <a:t>Scenario (cont’d)</a:t>
            </a:r>
          </a:p>
        </p:txBody>
      </p:sp>
      <p:sp>
        <p:nvSpPr>
          <p:cNvPr id="3" name="Content Placeholder 2">
            <a:extLst>
              <a:ext uri="{FF2B5EF4-FFF2-40B4-BE49-F238E27FC236}">
                <a16:creationId xmlns:a16="http://schemas.microsoft.com/office/drawing/2014/main" id="{C505F618-A62F-0FE1-1F2A-F0F08D00D7A3}"/>
              </a:ext>
            </a:extLst>
          </p:cNvPr>
          <p:cNvSpPr>
            <a:spLocks noGrp="1"/>
          </p:cNvSpPr>
          <p:nvPr>
            <p:ph idx="1"/>
          </p:nvPr>
        </p:nvSpPr>
        <p:spPr/>
        <p:txBody>
          <a:bodyPr>
            <a:normAutofit lnSpcReduction="10000"/>
          </a:bodyPr>
          <a:lstStyle/>
          <a:p>
            <a:r>
              <a:rPr lang="en-US" dirty="0"/>
              <a:t>The debate occurs on October 15</a:t>
            </a:r>
            <a:r>
              <a:rPr lang="en-US" baseline="30000" dirty="0"/>
              <a:t>th</a:t>
            </a:r>
            <a:r>
              <a:rPr lang="en-US" dirty="0"/>
              <a:t> and includes a respectful discussion of key topics including economic policy, immigration, health care, abortion, and foreign policy.  </a:t>
            </a:r>
          </a:p>
          <a:p>
            <a:r>
              <a:rPr lang="en-US" dirty="0"/>
              <a:t>In reviewing the recording, Mr. Balanced decides that the issue of abortion may not be age appropriate to discuss and chooses to edit out that discussion.  He informs the two students, who both understand the decision.</a:t>
            </a:r>
          </a:p>
          <a:p>
            <a:endParaRPr lang="en-US" dirty="0"/>
          </a:p>
        </p:txBody>
      </p:sp>
      <p:sp>
        <p:nvSpPr>
          <p:cNvPr id="4" name="Slide Number Placeholder 3">
            <a:extLst>
              <a:ext uri="{FF2B5EF4-FFF2-40B4-BE49-F238E27FC236}">
                <a16:creationId xmlns:a16="http://schemas.microsoft.com/office/drawing/2014/main" id="{F0B25CA0-4194-A51B-1114-B083EAE35BFC}"/>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16</a:t>
            </a:fld>
            <a:endParaRPr lang="en-US" dirty="0">
              <a:solidFill>
                <a:prstClr val="black">
                  <a:tint val="75000"/>
                </a:prstClr>
              </a:solidFill>
            </a:endParaRPr>
          </a:p>
        </p:txBody>
      </p:sp>
    </p:spTree>
    <p:extLst>
      <p:ext uri="{BB962C8B-B14F-4D97-AF65-F5344CB8AC3E}">
        <p14:creationId xmlns:p14="http://schemas.microsoft.com/office/powerpoint/2010/main" val="1304389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2F7B-9915-8CED-3F72-891123CCF192}"/>
              </a:ext>
            </a:extLst>
          </p:cNvPr>
          <p:cNvSpPr>
            <a:spLocks noGrp="1"/>
          </p:cNvSpPr>
          <p:nvPr>
            <p:ph type="title"/>
          </p:nvPr>
        </p:nvSpPr>
        <p:spPr/>
        <p:txBody>
          <a:bodyPr/>
          <a:lstStyle/>
          <a:p>
            <a:r>
              <a:rPr lang="en-US" dirty="0"/>
              <a:t>Scenario (cont’d)</a:t>
            </a:r>
          </a:p>
        </p:txBody>
      </p:sp>
      <p:sp>
        <p:nvSpPr>
          <p:cNvPr id="3" name="Content Placeholder 2">
            <a:extLst>
              <a:ext uri="{FF2B5EF4-FFF2-40B4-BE49-F238E27FC236}">
                <a16:creationId xmlns:a16="http://schemas.microsoft.com/office/drawing/2014/main" id="{5E87FFC8-519D-5378-0E4A-E4EB9C1BFC32}"/>
              </a:ext>
            </a:extLst>
          </p:cNvPr>
          <p:cNvSpPr>
            <a:spLocks noGrp="1"/>
          </p:cNvSpPr>
          <p:nvPr>
            <p:ph idx="1"/>
          </p:nvPr>
        </p:nvSpPr>
        <p:spPr>
          <a:xfrm>
            <a:off x="457200" y="1168672"/>
            <a:ext cx="8229600" cy="5369044"/>
          </a:xfrm>
        </p:spPr>
        <p:txBody>
          <a:bodyPr>
            <a:normAutofit fontScale="77500" lnSpcReduction="20000"/>
          </a:bodyPr>
          <a:lstStyle/>
          <a:p>
            <a:r>
              <a:rPr lang="en-US" dirty="0"/>
              <a:t>The remaining 45 minutes of debate air on October 15.  The district receives numerous compliments from parents, staff and students about the well-informed debate over the next day, along with a handful of complaints.</a:t>
            </a:r>
          </a:p>
          <a:p>
            <a:r>
              <a:rPr lang="en-US" dirty="0"/>
              <a:t>Two days later, however, the original unedited version of the debate airs on social media thanks to an anonymous post.  The anonymous poster says “here’s what they didn’t want you to see!  Marcus certainly captured the anti-female view from the dark ages well. I guess their right winger history teacher was afraid to let students and the community be exposed to the ugly truth about their position.”</a:t>
            </a:r>
          </a:p>
          <a:p>
            <a:r>
              <a:rPr lang="en-US" dirty="0"/>
              <a:t>The district Superintendent is besieged with calls from the media and issues a statement promising to “get to the bottom of what occurred and hold all persons responsible accountable under the district’s policies.”</a:t>
            </a:r>
          </a:p>
        </p:txBody>
      </p:sp>
      <p:sp>
        <p:nvSpPr>
          <p:cNvPr id="4" name="Slide Number Placeholder 3">
            <a:extLst>
              <a:ext uri="{FF2B5EF4-FFF2-40B4-BE49-F238E27FC236}">
                <a16:creationId xmlns:a16="http://schemas.microsoft.com/office/drawing/2014/main" id="{A52818DD-DF5B-C68B-38F7-B3E7422E021C}"/>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2385298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A7CB-0FD1-1FCF-00B9-E0F50A2FA79D}"/>
              </a:ext>
            </a:extLst>
          </p:cNvPr>
          <p:cNvSpPr>
            <a:spLocks noGrp="1"/>
          </p:cNvSpPr>
          <p:nvPr>
            <p:ph type="title"/>
          </p:nvPr>
        </p:nvSpPr>
        <p:spPr/>
        <p:txBody>
          <a:bodyPr/>
          <a:lstStyle/>
          <a:p>
            <a:r>
              <a:rPr lang="en-US" dirty="0"/>
              <a:t>Scenario (cont’d)</a:t>
            </a:r>
          </a:p>
        </p:txBody>
      </p:sp>
      <p:sp>
        <p:nvSpPr>
          <p:cNvPr id="3" name="Content Placeholder 2">
            <a:extLst>
              <a:ext uri="{FF2B5EF4-FFF2-40B4-BE49-F238E27FC236}">
                <a16:creationId xmlns:a16="http://schemas.microsoft.com/office/drawing/2014/main" id="{66EE3953-C1F1-AA64-9F52-940BF35B75DB}"/>
              </a:ext>
            </a:extLst>
          </p:cNvPr>
          <p:cNvSpPr>
            <a:spLocks noGrp="1"/>
          </p:cNvSpPr>
          <p:nvPr>
            <p:ph idx="1"/>
          </p:nvPr>
        </p:nvSpPr>
        <p:spPr>
          <a:xfrm>
            <a:off x="372717" y="1207604"/>
            <a:ext cx="8314083" cy="5287618"/>
          </a:xfrm>
        </p:spPr>
        <p:txBody>
          <a:bodyPr>
            <a:normAutofit fontScale="70000" lnSpcReduction="20000"/>
          </a:bodyPr>
          <a:lstStyle/>
          <a:p>
            <a:r>
              <a:rPr lang="en-US" dirty="0"/>
              <a:t>One day after opening the investigation into the anonymous post, the district discovers video that Mr. Balanced had posted online back in 2021 showing him at the January 6 rally.  The video does not show Mr. Balanced at or near the Capitol.</a:t>
            </a:r>
          </a:p>
          <a:p>
            <a:r>
              <a:rPr lang="en-US" dirty="0"/>
              <a:t>The superintendent informs the board that she has decided to suspend Mr. Balanced with pay “pending the outcome of the investigation.”</a:t>
            </a:r>
          </a:p>
          <a:p>
            <a:r>
              <a:rPr lang="en-US" dirty="0"/>
              <a:t>At the board of education meeting on October 29 several community members get up and call for Mr. Balanced to be fired for, among other things, being an “insurrectionist.”</a:t>
            </a:r>
          </a:p>
          <a:p>
            <a:r>
              <a:rPr lang="en-US" dirty="0"/>
              <a:t>Marcus and Juanita come up to the microphone together at the Board meeting.  They ask to speak in tandem and go on to say how much they respect Mr. Balanced, and how much they appreciate the opportunity to be part of this process and gain a deeper understanding of opposing views.  Juanita ends by saying “Marcus and I loved the experience, even if a few of our classmates and parents don’t get it.  Marcus and I can handle the ugliness that came our way because we know democracy is messy.”</a:t>
            </a:r>
          </a:p>
        </p:txBody>
      </p:sp>
      <p:sp>
        <p:nvSpPr>
          <p:cNvPr id="4" name="Slide Number Placeholder 3">
            <a:extLst>
              <a:ext uri="{FF2B5EF4-FFF2-40B4-BE49-F238E27FC236}">
                <a16:creationId xmlns:a16="http://schemas.microsoft.com/office/drawing/2014/main" id="{F5A1CD23-3631-C4E4-36AF-4DC58002340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146431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F5C1-339B-89E2-D019-FCAC719A7044}"/>
              </a:ext>
            </a:extLst>
          </p:cNvPr>
          <p:cNvSpPr>
            <a:spLocks noGrp="1"/>
          </p:cNvSpPr>
          <p:nvPr>
            <p:ph type="title"/>
          </p:nvPr>
        </p:nvSpPr>
        <p:spPr/>
        <p:txBody>
          <a:bodyPr/>
          <a:lstStyle/>
          <a:p>
            <a:r>
              <a:rPr lang="en-US" dirty="0"/>
              <a:t>Scenario (cont’d)</a:t>
            </a:r>
          </a:p>
        </p:txBody>
      </p:sp>
      <p:sp>
        <p:nvSpPr>
          <p:cNvPr id="3" name="Content Placeholder 2">
            <a:extLst>
              <a:ext uri="{FF2B5EF4-FFF2-40B4-BE49-F238E27FC236}">
                <a16:creationId xmlns:a16="http://schemas.microsoft.com/office/drawing/2014/main" id="{9291556C-93F4-7A4F-22EC-372FF0208F6F}"/>
              </a:ext>
            </a:extLst>
          </p:cNvPr>
          <p:cNvSpPr>
            <a:spLocks noGrp="1"/>
          </p:cNvSpPr>
          <p:nvPr>
            <p:ph idx="1"/>
          </p:nvPr>
        </p:nvSpPr>
        <p:spPr/>
        <p:txBody>
          <a:bodyPr>
            <a:normAutofit fontScale="85000" lnSpcReduction="10000"/>
          </a:bodyPr>
          <a:lstStyle/>
          <a:p>
            <a:r>
              <a:rPr lang="en-US" dirty="0"/>
              <a:t>Given the tension in the room, the Superintendent directs that the results from the mock election not be released, fearing that the board meeting could become unmanageable if the results are shared.  </a:t>
            </a:r>
          </a:p>
          <a:p>
            <a:r>
              <a:rPr lang="en-US" dirty="0"/>
              <a:t>One community member yells out “Fascist” after the superintendent announces her decision not to release the results.  A dozen or so community members join in the chant “Fascist” which dies down after a minute or so, when the superintendent says she will have law enforcement remove anyone who continues chanting.</a:t>
            </a:r>
          </a:p>
          <a:p>
            <a:endParaRPr lang="en-US" dirty="0"/>
          </a:p>
        </p:txBody>
      </p:sp>
      <p:sp>
        <p:nvSpPr>
          <p:cNvPr id="4" name="Slide Number Placeholder 3">
            <a:extLst>
              <a:ext uri="{FF2B5EF4-FFF2-40B4-BE49-F238E27FC236}">
                <a16:creationId xmlns:a16="http://schemas.microsoft.com/office/drawing/2014/main" id="{6ADCE33C-B073-D52A-8DEF-2366A981A5C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361916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B205-972B-4D5C-046B-2543B8E448E7}"/>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2E66CD79-BDC1-9F74-D60F-45B3B627F52A}"/>
              </a:ext>
            </a:extLst>
          </p:cNvPr>
          <p:cNvSpPr>
            <a:spLocks noGrp="1"/>
          </p:cNvSpPr>
          <p:nvPr>
            <p:ph idx="1"/>
          </p:nvPr>
        </p:nvSpPr>
        <p:spPr>
          <a:xfrm>
            <a:off x="457200" y="1306997"/>
            <a:ext cx="8229600" cy="5173316"/>
          </a:xfrm>
        </p:spPr>
        <p:txBody>
          <a:bodyPr>
            <a:normAutofit fontScale="92500" lnSpcReduction="20000"/>
          </a:bodyPr>
          <a:lstStyle/>
          <a:p>
            <a:pPr defTabSz="457200" eaLnBrk="0" fontAlgn="base" hangingPunct="0">
              <a:spcBef>
                <a:spcPct val="0"/>
              </a:spcBef>
              <a:spcAft>
                <a:spcPct val="0"/>
              </a:spcAft>
              <a:defRPr/>
            </a:pPr>
            <a:r>
              <a:rPr lang="en-US" sz="3200" b="1" i="0" dirty="0">
                <a:solidFill>
                  <a:srgbClr val="000000"/>
                </a:solidFill>
                <a:effectLst/>
              </a:rPr>
              <a:t>David Nash, Esq., </a:t>
            </a:r>
            <a:r>
              <a:rPr lang="en-US" sz="3200" i="1" dirty="0">
                <a:solidFill>
                  <a:srgbClr val="000000"/>
                </a:solidFill>
                <a:effectLst/>
              </a:rPr>
              <a:t>Director of Legal Education and National Outreach</a:t>
            </a:r>
          </a:p>
          <a:p>
            <a:pPr defTabSz="457200" eaLnBrk="0" fontAlgn="base" hangingPunct="0">
              <a:spcBef>
                <a:spcPct val="0"/>
              </a:spcBef>
              <a:spcAft>
                <a:spcPct val="0"/>
              </a:spcAft>
              <a:defRPr/>
            </a:pPr>
            <a:endParaRPr lang="en-US" i="1" dirty="0">
              <a:solidFill>
                <a:srgbClr val="000000"/>
              </a:solidFill>
            </a:endParaRPr>
          </a:p>
          <a:p>
            <a:pPr defTabSz="457200" eaLnBrk="0" fontAlgn="base" hangingPunct="0">
              <a:spcBef>
                <a:spcPct val="0"/>
              </a:spcBef>
              <a:spcAft>
                <a:spcPct val="0"/>
              </a:spcAft>
              <a:defRPr/>
            </a:pPr>
            <a:r>
              <a:rPr lang="en-US" sz="3200" b="1" dirty="0">
                <a:solidFill>
                  <a:srgbClr val="000000"/>
                </a:solidFill>
                <a:effectLst/>
              </a:rPr>
              <a:t>Rebecca Gold, </a:t>
            </a:r>
            <a:r>
              <a:rPr lang="en-US" sz="3200" i="1" dirty="0">
                <a:solidFill>
                  <a:srgbClr val="000000"/>
                </a:solidFill>
                <a:effectLst/>
              </a:rPr>
              <a:t>LEGAL ONE Consultant</a:t>
            </a:r>
            <a:endParaRPr lang="en-US" i="1" dirty="0">
              <a:solidFill>
                <a:srgbClr val="000000"/>
              </a:solidFill>
            </a:endParaRPr>
          </a:p>
          <a:p>
            <a:pPr defTabSz="457200" eaLnBrk="0" fontAlgn="base" hangingPunct="0">
              <a:spcBef>
                <a:spcPct val="0"/>
              </a:spcBef>
              <a:spcAft>
                <a:spcPct val="0"/>
              </a:spcAft>
              <a:defRPr/>
            </a:pPr>
            <a:endParaRPr lang="en-US" sz="3200" i="1" dirty="0">
              <a:solidFill>
                <a:srgbClr val="1F1F1F"/>
              </a:solidFill>
              <a:highlight>
                <a:srgbClr val="FFFFFF"/>
              </a:highlight>
              <a:latin typeface="Google Sans"/>
            </a:endParaRPr>
          </a:p>
          <a:p>
            <a:pPr defTabSz="457200" eaLnBrk="0" fontAlgn="base" hangingPunct="0">
              <a:spcBef>
                <a:spcPct val="0"/>
              </a:spcBef>
              <a:spcAft>
                <a:spcPct val="0"/>
              </a:spcAft>
              <a:defRPr/>
            </a:pPr>
            <a:r>
              <a:rPr lang="en-US" sz="3200" b="1" dirty="0">
                <a:solidFill>
                  <a:srgbClr val="1F1F1F"/>
                </a:solidFill>
                <a:highlight>
                  <a:srgbClr val="FFFFFF"/>
                </a:highlight>
                <a:latin typeface="Google Sans"/>
              </a:rPr>
              <a:t>Dr. Charles Ford,</a:t>
            </a:r>
            <a:r>
              <a:rPr lang="en-US" sz="3200" dirty="0">
                <a:solidFill>
                  <a:srgbClr val="1F1F1F"/>
                </a:solidFill>
                <a:highlight>
                  <a:srgbClr val="FFFFFF"/>
                </a:highlight>
                <a:latin typeface="Google Sans"/>
              </a:rPr>
              <a:t> </a:t>
            </a:r>
            <a:r>
              <a:rPr lang="en-US" sz="3200" i="1" dirty="0">
                <a:solidFill>
                  <a:srgbClr val="1F1F1F"/>
                </a:solidFill>
                <a:highlight>
                  <a:srgbClr val="FFFFFF"/>
                </a:highlight>
                <a:latin typeface="Google Sans"/>
              </a:rPr>
              <a:t>Superintendent – Monmouth County Vocational School District</a:t>
            </a:r>
          </a:p>
          <a:p>
            <a:pPr marL="0" indent="0" defTabSz="457200" eaLnBrk="0" fontAlgn="base" hangingPunct="0">
              <a:spcBef>
                <a:spcPct val="0"/>
              </a:spcBef>
              <a:spcAft>
                <a:spcPct val="0"/>
              </a:spcAft>
              <a:buNone/>
              <a:defRPr/>
            </a:pPr>
            <a:endParaRPr lang="en-US" sz="3200" b="1" i="1" dirty="0">
              <a:solidFill>
                <a:srgbClr val="000000"/>
              </a:solidFill>
              <a:effectLst/>
            </a:endParaRPr>
          </a:p>
          <a:p>
            <a:pPr defTabSz="457200" eaLnBrk="0" fontAlgn="base" hangingPunct="0">
              <a:spcBef>
                <a:spcPct val="0"/>
              </a:spcBef>
              <a:spcAft>
                <a:spcPct val="0"/>
              </a:spcAft>
              <a:defRPr/>
            </a:pPr>
            <a:r>
              <a:rPr lang="en-US" b="1" i="0" dirty="0">
                <a:solidFill>
                  <a:srgbClr val="1F1F1F"/>
                </a:solidFill>
                <a:effectLst/>
                <a:highlight>
                  <a:srgbClr val="FFFFFF"/>
                </a:highlight>
                <a:latin typeface="Google Sans"/>
              </a:rPr>
              <a:t>Dr. Rosetta </a:t>
            </a:r>
            <a:r>
              <a:rPr lang="en-US" b="1" i="0" dirty="0" err="1">
                <a:solidFill>
                  <a:srgbClr val="1F1F1F"/>
                </a:solidFill>
                <a:effectLst/>
                <a:highlight>
                  <a:srgbClr val="FFFFFF"/>
                </a:highlight>
                <a:latin typeface="Google Sans"/>
              </a:rPr>
              <a:t>Treece</a:t>
            </a:r>
            <a:r>
              <a:rPr lang="en-US" b="0" i="0" dirty="0">
                <a:solidFill>
                  <a:srgbClr val="1F1F1F"/>
                </a:solidFill>
                <a:effectLst/>
                <a:highlight>
                  <a:srgbClr val="FFFFFF"/>
                </a:highlight>
                <a:latin typeface="Google Sans"/>
              </a:rPr>
              <a:t>, </a:t>
            </a:r>
            <a:r>
              <a:rPr lang="en-US" b="0" i="1" dirty="0">
                <a:solidFill>
                  <a:srgbClr val="1F1F1F"/>
                </a:solidFill>
                <a:effectLst/>
                <a:highlight>
                  <a:srgbClr val="FFFFFF"/>
                </a:highlight>
                <a:latin typeface="Google Sans"/>
              </a:rPr>
              <a:t>Superintendent – Hopewell Valley Regional School District</a:t>
            </a:r>
          </a:p>
          <a:p>
            <a:pPr marL="0" indent="0" defTabSz="457200" eaLnBrk="0" fontAlgn="base" hangingPunct="0">
              <a:spcBef>
                <a:spcPct val="0"/>
              </a:spcBef>
              <a:spcAft>
                <a:spcPct val="0"/>
              </a:spcAft>
              <a:buNone/>
              <a:defRPr/>
            </a:pPr>
            <a:endParaRPr lang="en-US" b="0" i="1" dirty="0">
              <a:solidFill>
                <a:srgbClr val="1F1F1F"/>
              </a:solidFill>
              <a:effectLst/>
              <a:highlight>
                <a:srgbClr val="FFFFFF"/>
              </a:highlight>
              <a:latin typeface="Google Sans"/>
            </a:endParaRPr>
          </a:p>
          <a:p>
            <a:pPr defTabSz="457200" eaLnBrk="0" fontAlgn="base" hangingPunct="0">
              <a:spcBef>
                <a:spcPct val="0"/>
              </a:spcBef>
              <a:spcAft>
                <a:spcPct val="0"/>
              </a:spcAft>
              <a:defRPr/>
            </a:pPr>
            <a:r>
              <a:rPr lang="en-US" b="1" dirty="0">
                <a:solidFill>
                  <a:srgbClr val="1F1F1F"/>
                </a:solidFill>
                <a:effectLst/>
                <a:highlight>
                  <a:srgbClr val="FFFFFF"/>
                </a:highlight>
                <a:latin typeface="Google Sans"/>
              </a:rPr>
              <a:t>Patricia Riley,</a:t>
            </a:r>
            <a:r>
              <a:rPr lang="en-US" dirty="0">
                <a:solidFill>
                  <a:srgbClr val="1F1F1F"/>
                </a:solidFill>
                <a:effectLst/>
                <a:highlight>
                  <a:srgbClr val="FFFFFF"/>
                </a:highlight>
                <a:latin typeface="Google Sans"/>
              </a:rPr>
              <a:t> Principal, Hopewell Valley Central High School</a:t>
            </a:r>
            <a:endParaRPr lang="en-US" b="1" dirty="0">
              <a:solidFill>
                <a:srgbClr val="1F1F1F"/>
              </a:solidFill>
              <a:effectLst/>
              <a:highlight>
                <a:srgbClr val="FFFFFF"/>
              </a:highlight>
              <a:latin typeface="Google Sans"/>
            </a:endParaRPr>
          </a:p>
          <a:p>
            <a:pPr defTabSz="457200" eaLnBrk="0" fontAlgn="base" hangingPunct="0">
              <a:spcBef>
                <a:spcPct val="0"/>
              </a:spcBef>
              <a:spcAft>
                <a:spcPct val="0"/>
              </a:spcAft>
              <a:defRPr/>
            </a:pPr>
            <a:endParaRPr lang="en-US" sz="3200" i="1" dirty="0">
              <a:solidFill>
                <a:srgbClr val="000000"/>
              </a:solidFill>
              <a:effectLst/>
            </a:endParaRPr>
          </a:p>
          <a:p>
            <a:endParaRPr lang="en-US" dirty="0"/>
          </a:p>
        </p:txBody>
      </p:sp>
      <p:sp>
        <p:nvSpPr>
          <p:cNvPr id="4" name="Slide Number Placeholder 3">
            <a:extLst>
              <a:ext uri="{FF2B5EF4-FFF2-40B4-BE49-F238E27FC236}">
                <a16:creationId xmlns:a16="http://schemas.microsoft.com/office/drawing/2014/main" id="{107CE17A-182F-A598-7181-AD287274FB1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a:t>
            </a:fld>
            <a:endParaRPr lang="en-US" dirty="0">
              <a:solidFill>
                <a:prstClr val="black">
                  <a:tint val="75000"/>
                </a:prstClr>
              </a:solidFill>
            </a:endParaRPr>
          </a:p>
        </p:txBody>
      </p:sp>
    </p:spTree>
    <p:extLst>
      <p:ext uri="{BB962C8B-B14F-4D97-AF65-F5344CB8AC3E}">
        <p14:creationId xmlns:p14="http://schemas.microsoft.com/office/powerpoint/2010/main" val="3948213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CC47-A81C-C7B4-B9B3-580611FD1C0F}"/>
              </a:ext>
            </a:extLst>
          </p:cNvPr>
          <p:cNvSpPr>
            <a:spLocks noGrp="1"/>
          </p:cNvSpPr>
          <p:nvPr>
            <p:ph type="title"/>
          </p:nvPr>
        </p:nvSpPr>
        <p:spPr/>
        <p:txBody>
          <a:bodyPr/>
          <a:lstStyle/>
          <a:p>
            <a:r>
              <a:rPr lang="en-US" dirty="0"/>
              <a:t>Scenario</a:t>
            </a:r>
          </a:p>
        </p:txBody>
      </p:sp>
      <p:sp>
        <p:nvSpPr>
          <p:cNvPr id="3" name="Content Placeholder 2">
            <a:extLst>
              <a:ext uri="{FF2B5EF4-FFF2-40B4-BE49-F238E27FC236}">
                <a16:creationId xmlns:a16="http://schemas.microsoft.com/office/drawing/2014/main" id="{96159992-B822-2E7D-EE9A-087A830926F2}"/>
              </a:ext>
            </a:extLst>
          </p:cNvPr>
          <p:cNvSpPr>
            <a:spLocks noGrp="1"/>
          </p:cNvSpPr>
          <p:nvPr>
            <p:ph idx="1"/>
          </p:nvPr>
        </p:nvSpPr>
        <p:spPr/>
        <p:txBody>
          <a:bodyPr>
            <a:normAutofit fontScale="70000" lnSpcReduction="20000"/>
          </a:bodyPr>
          <a:lstStyle/>
          <a:p>
            <a:r>
              <a:rPr lang="en-US" dirty="0"/>
              <a:t>The day after the Board meeting, the high school newsletter is published.  It includes a review of the debate and the positions of the candidates.  The article also recounts a story where an unnamed student says that she was told right after voting that she “can’t vote, because she “wasn’t American.”  The student said she was asked for her “real ID.”  The teacher who is the newspaper advisor thought that paragraph had been deleted when he directed the students that it could not be included in the final version.  </a:t>
            </a:r>
          </a:p>
          <a:p>
            <a:r>
              <a:rPr lang="en-US" dirty="0"/>
              <a:t>The article also indicates that the student author understood, but disagreed, with the superintendent’s decision to not share the results of the Mock Election.  At the end of the article the student author wrote “This is the uncensored article since a free press is at the heart of democracy.”</a:t>
            </a:r>
          </a:p>
          <a:p>
            <a:r>
              <a:rPr lang="en-US" dirty="0"/>
              <a:t>What steps should/must the school district take?  What laws come into play?</a:t>
            </a:r>
          </a:p>
          <a:p>
            <a:endParaRPr lang="en-US" dirty="0"/>
          </a:p>
        </p:txBody>
      </p:sp>
      <p:sp>
        <p:nvSpPr>
          <p:cNvPr id="4" name="Slide Number Placeholder 3">
            <a:extLst>
              <a:ext uri="{FF2B5EF4-FFF2-40B4-BE49-F238E27FC236}">
                <a16:creationId xmlns:a16="http://schemas.microsoft.com/office/drawing/2014/main" id="{8C34DF38-11BB-66E9-17FF-9DCBF497721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20</a:t>
            </a:fld>
            <a:endParaRPr lang="en-US" dirty="0">
              <a:solidFill>
                <a:prstClr val="black">
                  <a:tint val="75000"/>
                </a:prstClr>
              </a:solidFill>
            </a:endParaRPr>
          </a:p>
        </p:txBody>
      </p:sp>
    </p:spTree>
    <p:extLst>
      <p:ext uri="{BB962C8B-B14F-4D97-AF65-F5344CB8AC3E}">
        <p14:creationId xmlns:p14="http://schemas.microsoft.com/office/powerpoint/2010/main" val="1369076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9830-F525-1F7B-E85A-9C924B02C6B0}"/>
              </a:ext>
            </a:extLst>
          </p:cNvPr>
          <p:cNvSpPr>
            <a:spLocks noGrp="1"/>
          </p:cNvSpPr>
          <p:nvPr>
            <p:ph type="title"/>
          </p:nvPr>
        </p:nvSpPr>
        <p:spPr/>
        <p:txBody>
          <a:bodyPr/>
          <a:lstStyle/>
          <a:p>
            <a:r>
              <a:rPr lang="en-US" dirty="0"/>
              <a:t>Key Decision Points/Legal Issues?</a:t>
            </a:r>
          </a:p>
        </p:txBody>
      </p:sp>
      <p:sp>
        <p:nvSpPr>
          <p:cNvPr id="3" name="Content Placeholder 2">
            <a:extLst>
              <a:ext uri="{FF2B5EF4-FFF2-40B4-BE49-F238E27FC236}">
                <a16:creationId xmlns:a16="http://schemas.microsoft.com/office/drawing/2014/main" id="{DF04E414-ABC9-0450-F73F-7D1FC727BE1F}"/>
              </a:ext>
            </a:extLst>
          </p:cNvPr>
          <p:cNvSpPr>
            <a:spLocks noGrp="1"/>
          </p:cNvSpPr>
          <p:nvPr>
            <p:ph idx="1"/>
          </p:nvPr>
        </p:nvSpPr>
        <p:spPr/>
        <p:txBody>
          <a:bodyPr>
            <a:normAutofit fontScale="77500" lnSpcReduction="20000"/>
          </a:bodyPr>
          <a:lstStyle/>
          <a:p>
            <a:r>
              <a:rPr lang="en-US" dirty="0"/>
              <a:t>Decision to have mock debate and assign student roles</a:t>
            </a:r>
          </a:p>
          <a:p>
            <a:r>
              <a:rPr lang="en-US" dirty="0"/>
              <a:t>Decision to edit and then air debate</a:t>
            </a:r>
          </a:p>
          <a:p>
            <a:r>
              <a:rPr lang="en-US" dirty="0"/>
              <a:t>Decision to have a mock election</a:t>
            </a:r>
          </a:p>
          <a:p>
            <a:r>
              <a:rPr lang="en-US" dirty="0"/>
              <a:t>Decision to post the January 6 video by Mr. Balanced</a:t>
            </a:r>
          </a:p>
          <a:p>
            <a:r>
              <a:rPr lang="en-US" dirty="0"/>
              <a:t>Decision to suspend Mr. Balanced</a:t>
            </a:r>
          </a:p>
          <a:p>
            <a:r>
              <a:rPr lang="en-US" dirty="0"/>
              <a:t>Decision to direct revisions to student newspaper article</a:t>
            </a:r>
          </a:p>
          <a:p>
            <a:r>
              <a:rPr lang="en-US" dirty="0"/>
              <a:t>The publication of the newspaper article in its unedited form</a:t>
            </a:r>
          </a:p>
          <a:p>
            <a:r>
              <a:rPr lang="en-US" dirty="0"/>
              <a:t>The substance of the newspaper article</a:t>
            </a:r>
          </a:p>
          <a:p>
            <a:r>
              <a:rPr lang="en-US" dirty="0"/>
              <a:t>The comments made by community members and students at the Board of Education meeting</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8983D6E-6B64-7DA7-15CE-5900CD65290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1118905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EED8-5D8A-B22A-E8E4-1B42A0B8AB51}"/>
              </a:ext>
            </a:extLst>
          </p:cNvPr>
          <p:cNvSpPr>
            <a:spLocks noGrp="1"/>
          </p:cNvSpPr>
          <p:nvPr>
            <p:ph type="title"/>
          </p:nvPr>
        </p:nvSpPr>
        <p:spPr/>
        <p:txBody>
          <a:bodyPr/>
          <a:lstStyle/>
          <a:p>
            <a:r>
              <a:rPr lang="en-US" dirty="0"/>
              <a:t>Recent examples</a:t>
            </a:r>
          </a:p>
        </p:txBody>
      </p:sp>
    </p:spTree>
    <p:extLst>
      <p:ext uri="{BB962C8B-B14F-4D97-AF65-F5344CB8AC3E}">
        <p14:creationId xmlns:p14="http://schemas.microsoft.com/office/powerpoint/2010/main" val="3454270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B1C2-40AF-9413-F890-5E61CCA3D289}"/>
              </a:ext>
            </a:extLst>
          </p:cNvPr>
          <p:cNvSpPr>
            <a:spLocks noGrp="1"/>
          </p:cNvSpPr>
          <p:nvPr>
            <p:ph type="title"/>
          </p:nvPr>
        </p:nvSpPr>
        <p:spPr/>
        <p:txBody>
          <a:bodyPr>
            <a:normAutofit fontScale="90000"/>
          </a:bodyPr>
          <a:lstStyle/>
          <a:p>
            <a:r>
              <a:rPr lang="en-US" dirty="0"/>
              <a:t>Teacher Sues After Firing Over Jan. 6</a:t>
            </a:r>
          </a:p>
        </p:txBody>
      </p:sp>
      <p:sp>
        <p:nvSpPr>
          <p:cNvPr id="3" name="Content Placeholder 2">
            <a:extLst>
              <a:ext uri="{FF2B5EF4-FFF2-40B4-BE49-F238E27FC236}">
                <a16:creationId xmlns:a16="http://schemas.microsoft.com/office/drawing/2014/main" id="{4DCC5A58-0841-F1F2-0CAD-2634395B7A32}"/>
              </a:ext>
            </a:extLst>
          </p:cNvPr>
          <p:cNvSpPr>
            <a:spLocks noGrp="1"/>
          </p:cNvSpPr>
          <p:nvPr>
            <p:ph idx="1"/>
          </p:nvPr>
        </p:nvSpPr>
        <p:spPr/>
        <p:txBody>
          <a:bodyPr>
            <a:normAutofit lnSpcReduction="10000"/>
          </a:bodyPr>
          <a:lstStyle/>
          <a:p>
            <a:r>
              <a:rPr lang="en-US" dirty="0"/>
              <a:t>Allentown, Pa. - Teacher was terminated after posting video showing himself attending the January 6 2021 rally in D.C.</a:t>
            </a:r>
          </a:p>
          <a:p>
            <a:r>
              <a:rPr lang="en-US" dirty="0"/>
              <a:t>Video did not show teacher approaching or breaching the Capitol</a:t>
            </a:r>
          </a:p>
          <a:p>
            <a:r>
              <a:rPr lang="en-US" dirty="0"/>
              <a:t>Teacher sued for violation of First Amendment Rights</a:t>
            </a:r>
          </a:p>
          <a:p>
            <a:r>
              <a:rPr lang="en-US" dirty="0"/>
              <a:t>Awarded $131,500 on August 16, 2024</a:t>
            </a:r>
          </a:p>
          <a:p>
            <a:r>
              <a:rPr lang="en-US" dirty="0"/>
              <a:t>See </a:t>
            </a:r>
            <a:r>
              <a:rPr lang="en-US" dirty="0">
                <a:hlinkClick r:id="rId2"/>
              </a:rPr>
              <a:t>Article</a:t>
            </a:r>
            <a:endParaRPr lang="en-US" dirty="0"/>
          </a:p>
        </p:txBody>
      </p:sp>
      <p:sp>
        <p:nvSpPr>
          <p:cNvPr id="4" name="Slide Number Placeholder 3">
            <a:extLst>
              <a:ext uri="{FF2B5EF4-FFF2-40B4-BE49-F238E27FC236}">
                <a16:creationId xmlns:a16="http://schemas.microsoft.com/office/drawing/2014/main" id="{CBFF5BA0-4F3E-F980-3DEB-DD6E9C01669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23</a:t>
            </a:fld>
            <a:endParaRPr lang="en-US" dirty="0">
              <a:solidFill>
                <a:prstClr val="black">
                  <a:tint val="75000"/>
                </a:prstClr>
              </a:solidFill>
            </a:endParaRPr>
          </a:p>
        </p:txBody>
      </p:sp>
    </p:spTree>
    <p:extLst>
      <p:ext uri="{BB962C8B-B14F-4D97-AF65-F5344CB8AC3E}">
        <p14:creationId xmlns:p14="http://schemas.microsoft.com/office/powerpoint/2010/main" val="1782827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DBF1B-ECE9-1FF4-F92A-D8EEA11EED79}"/>
              </a:ext>
            </a:extLst>
          </p:cNvPr>
          <p:cNvSpPr>
            <a:spLocks noGrp="1"/>
          </p:cNvSpPr>
          <p:nvPr>
            <p:ph type="title"/>
          </p:nvPr>
        </p:nvSpPr>
        <p:spPr/>
        <p:txBody>
          <a:bodyPr>
            <a:normAutofit fontScale="90000"/>
          </a:bodyPr>
          <a:lstStyle/>
          <a:p>
            <a:r>
              <a:rPr lang="en-US" dirty="0"/>
              <a:t>Public Works Director Terminated After Anti-LGBTQ+ Comments</a:t>
            </a:r>
          </a:p>
        </p:txBody>
      </p:sp>
      <p:sp>
        <p:nvSpPr>
          <p:cNvPr id="3" name="Content Placeholder 2">
            <a:extLst>
              <a:ext uri="{FF2B5EF4-FFF2-40B4-BE49-F238E27FC236}">
                <a16:creationId xmlns:a16="http://schemas.microsoft.com/office/drawing/2014/main" id="{3304610F-35D5-0DB0-B567-27C3EC719AC8}"/>
              </a:ext>
            </a:extLst>
          </p:cNvPr>
          <p:cNvSpPr>
            <a:spLocks noGrp="1"/>
          </p:cNvSpPr>
          <p:nvPr>
            <p:ph idx="1"/>
          </p:nvPr>
        </p:nvSpPr>
        <p:spPr/>
        <p:txBody>
          <a:bodyPr>
            <a:normAutofit lnSpcReduction="10000"/>
          </a:bodyPr>
          <a:lstStyle/>
          <a:p>
            <a:r>
              <a:rPr lang="en-US" dirty="0"/>
              <a:t>August 12 – Neptune Township Committee votes to terminate Public Works Director</a:t>
            </a:r>
          </a:p>
          <a:p>
            <a:r>
              <a:rPr lang="en-US" dirty="0"/>
              <a:t>Comments made on social media, including  "… you're becoming a gay firefighter now? Next you'll be playing the flute at rest stops," and in another comment, "I'm just trying to see if we raising the flag in your honor, Stevie wonder.“</a:t>
            </a:r>
          </a:p>
          <a:p>
            <a:r>
              <a:rPr lang="en-US" dirty="0"/>
              <a:t>See </a:t>
            </a:r>
            <a:r>
              <a:rPr lang="en-US" dirty="0">
                <a:hlinkClick r:id="rId2"/>
              </a:rPr>
              <a:t>Article</a:t>
            </a:r>
            <a:endParaRPr lang="en-US" dirty="0"/>
          </a:p>
        </p:txBody>
      </p:sp>
      <p:sp>
        <p:nvSpPr>
          <p:cNvPr id="4" name="Slide Number Placeholder 3">
            <a:extLst>
              <a:ext uri="{FF2B5EF4-FFF2-40B4-BE49-F238E27FC236}">
                <a16:creationId xmlns:a16="http://schemas.microsoft.com/office/drawing/2014/main" id="{DFF785DF-291E-6693-59E1-419B3D209D96}"/>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3611172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763000" cy="549275"/>
          </a:xfrm>
        </p:spPr>
        <p:txBody>
          <a:bodyPr>
            <a:noAutofit/>
          </a:bodyPr>
          <a:lstStyle/>
          <a:p>
            <a:pPr algn="ctr"/>
            <a:r>
              <a:rPr lang="en-US" sz="3600" dirty="0"/>
              <a:t>Massachusetts Case</a:t>
            </a:r>
            <a:br>
              <a:rPr lang="en-US" sz="3600" dirty="0"/>
            </a:br>
            <a:r>
              <a:rPr lang="en-US" sz="3600" dirty="0"/>
              <a:t>Encouraging Suicide via Text / Cell Phone</a:t>
            </a:r>
          </a:p>
        </p:txBody>
      </p:sp>
      <p:sp>
        <p:nvSpPr>
          <p:cNvPr id="3" name="Content Placeholder 2"/>
          <p:cNvSpPr>
            <a:spLocks noGrp="1"/>
          </p:cNvSpPr>
          <p:nvPr>
            <p:ph idx="1"/>
          </p:nvPr>
        </p:nvSpPr>
        <p:spPr>
          <a:xfrm>
            <a:off x="342900" y="1219200"/>
            <a:ext cx="8458200" cy="5638800"/>
          </a:xfrm>
        </p:spPr>
        <p:txBody>
          <a:bodyPr>
            <a:normAutofit fontScale="70000" lnSpcReduction="20000"/>
          </a:bodyPr>
          <a:lstStyle/>
          <a:p>
            <a:r>
              <a:rPr lang="en-US" dirty="0"/>
              <a:t>Teen encouraged her friend to go through with his suicide.</a:t>
            </a:r>
          </a:p>
          <a:p>
            <a:pPr lvl="1"/>
            <a:r>
              <a:rPr lang="en-US" dirty="0"/>
              <a:t>Text Messages / Phone Calls</a:t>
            </a:r>
          </a:p>
          <a:p>
            <a:r>
              <a:rPr lang="en-US" dirty="0"/>
              <a:t>Friend ultimately committed suicide</a:t>
            </a:r>
          </a:p>
          <a:p>
            <a:r>
              <a:rPr lang="en-US" dirty="0"/>
              <a:t>Teen convicted of Involuntary Manslaughter – June 2017</a:t>
            </a:r>
          </a:p>
          <a:p>
            <a:pPr lvl="1"/>
            <a:r>
              <a:rPr lang="en-US" dirty="0"/>
              <a:t>Sentenced to 15 months incarceration and 5 years probation</a:t>
            </a:r>
          </a:p>
          <a:p>
            <a:pPr lvl="1"/>
            <a:r>
              <a:rPr lang="en-US" dirty="0"/>
              <a:t>Massachusetts Appellate and Supreme Court upheld Conviction</a:t>
            </a:r>
          </a:p>
          <a:p>
            <a:r>
              <a:rPr lang="en-US" dirty="0"/>
              <a:t>US Supreme Court Denied Cert – January 2020</a:t>
            </a:r>
          </a:p>
          <a:p>
            <a:pPr lvl="1"/>
            <a:r>
              <a:rPr lang="en-US" dirty="0"/>
              <a:t>Massachusetts Court rulings stand</a:t>
            </a:r>
          </a:p>
          <a:p>
            <a:r>
              <a:rPr lang="en-US" dirty="0"/>
              <a:t>Defendant released from custody – January 2020 after serving 15 months</a:t>
            </a:r>
          </a:p>
          <a:p>
            <a:pPr lvl="1"/>
            <a:r>
              <a:rPr lang="en-US" dirty="0"/>
              <a:t>Must serve remainder of sentence – 5 years probation</a:t>
            </a:r>
          </a:p>
          <a:p>
            <a:endParaRPr lang="en-US" dirty="0"/>
          </a:p>
          <a:p>
            <a:r>
              <a:rPr lang="en-US" dirty="0"/>
              <a:t>2022 Netflix Movie about this case…</a:t>
            </a:r>
          </a:p>
          <a:p>
            <a:r>
              <a:rPr lang="en-US" dirty="0"/>
              <a:t>Article Link:</a:t>
            </a:r>
          </a:p>
          <a:p>
            <a:pPr marL="457189" lvl="1" indent="0">
              <a:buNone/>
            </a:pPr>
            <a:r>
              <a:rPr lang="en-US" dirty="0">
                <a:hlinkClick r:id="rId2"/>
              </a:rPr>
              <a:t>https://www.cbsnews.com/news/michelle-carter-suicide-text-case-boyfriend-conrad-roy-released-from-jail-today-2020-01-23/</a:t>
            </a:r>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3D2D3-79D4-425E-A51E-1C8F275C5E7B}" type="slidenum">
              <a:rPr kumimoji="0" lang="en-US" sz="1000" b="0" i="0" u="none" strike="noStrike" kern="1200" cap="none" spc="0" normalizeH="0" baseline="0" noProof="0" smtClean="0">
                <a:ln>
                  <a:noFill/>
                </a:ln>
                <a:solidFill>
                  <a:srgbClr val="70727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707271"/>
              </a:solidFill>
              <a:effectLst/>
              <a:uLnTx/>
              <a:uFillTx/>
              <a:latin typeface="Calibri"/>
              <a:ea typeface="+mn-ea"/>
              <a:cs typeface="+mn-cs"/>
            </a:endParaRPr>
          </a:p>
        </p:txBody>
      </p:sp>
    </p:spTree>
    <p:extLst>
      <p:ext uri="{BB962C8B-B14F-4D97-AF65-F5344CB8AC3E}">
        <p14:creationId xmlns:p14="http://schemas.microsoft.com/office/powerpoint/2010/main" val="344747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C17D-C1AD-483A-9453-01C01DE4942A}"/>
              </a:ext>
            </a:extLst>
          </p:cNvPr>
          <p:cNvSpPr>
            <a:spLocks noGrp="1"/>
          </p:cNvSpPr>
          <p:nvPr>
            <p:ph type="title"/>
          </p:nvPr>
        </p:nvSpPr>
        <p:spPr>
          <a:xfrm>
            <a:off x="457200" y="274638"/>
            <a:ext cx="8229600" cy="639762"/>
          </a:xfrm>
        </p:spPr>
        <p:txBody>
          <a:bodyPr>
            <a:noAutofit/>
          </a:bodyPr>
          <a:lstStyle/>
          <a:p>
            <a:r>
              <a:rPr lang="en-US" dirty="0"/>
              <a:t>Racially Charged Online Post</a:t>
            </a:r>
          </a:p>
        </p:txBody>
      </p:sp>
      <p:sp>
        <p:nvSpPr>
          <p:cNvPr id="3" name="Content Placeholder 2">
            <a:extLst>
              <a:ext uri="{FF2B5EF4-FFF2-40B4-BE49-F238E27FC236}">
                <a16:creationId xmlns:a16="http://schemas.microsoft.com/office/drawing/2014/main" id="{629660E4-13D6-49B4-A195-73721FF57936}"/>
              </a:ext>
            </a:extLst>
          </p:cNvPr>
          <p:cNvSpPr>
            <a:spLocks noGrp="1"/>
          </p:cNvSpPr>
          <p:nvPr>
            <p:ph idx="1"/>
          </p:nvPr>
        </p:nvSpPr>
        <p:spPr>
          <a:xfrm>
            <a:off x="457200" y="1119884"/>
            <a:ext cx="8229600" cy="5463478"/>
          </a:xfrm>
        </p:spPr>
        <p:txBody>
          <a:bodyPr>
            <a:normAutofit fontScale="92500" lnSpcReduction="20000"/>
          </a:bodyPr>
          <a:lstStyle/>
          <a:p>
            <a:pPr marL="0" indent="0">
              <a:buNone/>
            </a:pPr>
            <a:r>
              <a:rPr lang="en-US" b="1" dirty="0"/>
              <a:t>Donna Coleman v. Borough of Roselle SD – 8/20/21</a:t>
            </a:r>
            <a:endParaRPr lang="en-US" dirty="0"/>
          </a:p>
          <a:p>
            <a:pPr lvl="1">
              <a:buFont typeface="Calibri" panose="020F0502020204030204" pitchFamily="34" charset="0"/>
              <a:buChar char="—"/>
            </a:pPr>
            <a:r>
              <a:rPr lang="en-US" b="1" dirty="0"/>
              <a:t>  </a:t>
            </a:r>
            <a:r>
              <a:rPr lang="en-US" dirty="0"/>
              <a:t>Conduct Unbecoming, Insubordination &amp; Other Just Cause Charges filed against 17-year Tenured English Teacher for racially charged post on her personal Face Book account during May 2020 re:  George Floyd.</a:t>
            </a:r>
          </a:p>
          <a:p>
            <a:pPr lvl="2">
              <a:buFont typeface="Calibri" panose="020F0502020204030204" pitchFamily="34" charset="0"/>
              <a:buChar char="—"/>
            </a:pPr>
            <a:r>
              <a:rPr lang="en-US" dirty="0"/>
              <a:t>Post reported to SD.  Many responses to the post</a:t>
            </a:r>
          </a:p>
          <a:p>
            <a:pPr lvl="2">
              <a:buFont typeface="Calibri" panose="020F0502020204030204" pitchFamily="34" charset="0"/>
              <a:buChar char="—"/>
            </a:pPr>
            <a:r>
              <a:rPr lang="en-US" dirty="0"/>
              <a:t>SD claimed the incident had caused serious, negative and lasting damage to the Roselle School District community environment and that she provided no plausible explanation to justify her actions and her failure to show any remorse for her hurtful behavior. </a:t>
            </a:r>
          </a:p>
          <a:p>
            <a:pPr lvl="2">
              <a:buFont typeface="Calibri" panose="020F0502020204030204" pitchFamily="34" charset="0"/>
              <a:buChar char="—"/>
            </a:pPr>
            <a:r>
              <a:rPr lang="en-US" dirty="0"/>
              <a:t>Teacher claimed she accidentally posted comment, then took it down, but someone else saw it, hacked into her account and reposted as if they were the teacher</a:t>
            </a:r>
          </a:p>
          <a:p>
            <a:pPr lvl="1">
              <a:buFont typeface="Calibri" panose="020F0502020204030204" pitchFamily="34" charset="0"/>
              <a:buChar char="—"/>
            </a:pPr>
            <a:r>
              <a:rPr lang="en-US" b="1" dirty="0"/>
              <a:t>  </a:t>
            </a:r>
            <a:r>
              <a:rPr lang="en-US" u="sng" dirty="0"/>
              <a:t>Decision</a:t>
            </a:r>
            <a:r>
              <a:rPr lang="en-US" dirty="0"/>
              <a:t>:  Sustained.  Teacher Dismissed.</a:t>
            </a:r>
            <a:endParaRPr lang="en-US" b="1" dirty="0"/>
          </a:p>
        </p:txBody>
      </p:sp>
      <p:sp>
        <p:nvSpPr>
          <p:cNvPr id="4" name="Slide Number Placeholder 3">
            <a:extLst>
              <a:ext uri="{FF2B5EF4-FFF2-40B4-BE49-F238E27FC236}">
                <a16:creationId xmlns:a16="http://schemas.microsoft.com/office/drawing/2014/main" id="{A6290B06-57A1-424E-A080-775A28BAB36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555694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AAA2-AD35-885F-CB88-CD16A008E0BF}"/>
              </a:ext>
            </a:extLst>
          </p:cNvPr>
          <p:cNvSpPr>
            <a:spLocks noGrp="1"/>
          </p:cNvSpPr>
          <p:nvPr>
            <p:ph type="title"/>
          </p:nvPr>
        </p:nvSpPr>
        <p:spPr>
          <a:xfrm>
            <a:off x="457200" y="274638"/>
            <a:ext cx="8229600" cy="457193"/>
          </a:xfrm>
        </p:spPr>
        <p:txBody>
          <a:bodyPr>
            <a:noAutofit/>
          </a:bodyPr>
          <a:lstStyle/>
          <a:p>
            <a:r>
              <a:rPr lang="en-US" sz="3600" dirty="0"/>
              <a:t>Tenure Charges – Judgment Call on Humor</a:t>
            </a:r>
          </a:p>
        </p:txBody>
      </p:sp>
      <p:sp>
        <p:nvSpPr>
          <p:cNvPr id="3" name="Content Placeholder 2">
            <a:extLst>
              <a:ext uri="{FF2B5EF4-FFF2-40B4-BE49-F238E27FC236}">
                <a16:creationId xmlns:a16="http://schemas.microsoft.com/office/drawing/2014/main" id="{FDA1F2B8-B7E9-C61F-84DA-7900B0318AC8}"/>
              </a:ext>
            </a:extLst>
          </p:cNvPr>
          <p:cNvSpPr>
            <a:spLocks noGrp="1"/>
          </p:cNvSpPr>
          <p:nvPr>
            <p:ph idx="1"/>
          </p:nvPr>
        </p:nvSpPr>
        <p:spPr>
          <a:xfrm>
            <a:off x="457200" y="923925"/>
            <a:ext cx="8229600" cy="5505449"/>
          </a:xfrm>
        </p:spPr>
        <p:txBody>
          <a:bodyPr>
            <a:normAutofit fontScale="47500" lnSpcReduction="20000"/>
          </a:bodyPr>
          <a:lstStyle/>
          <a:p>
            <a:pPr marL="0" indent="0">
              <a:buNone/>
            </a:pPr>
            <a:r>
              <a:rPr lang="en-US" sz="3800" b="1" u="sng" dirty="0">
                <a:highlight>
                  <a:srgbClr val="FFFF00"/>
                </a:highlight>
              </a:rPr>
              <a:t>Joseph </a:t>
            </a:r>
            <a:r>
              <a:rPr lang="en-US" sz="3800" b="1" u="sng" dirty="0" err="1">
                <a:highlight>
                  <a:srgbClr val="FFFF00"/>
                </a:highlight>
              </a:rPr>
              <a:t>Putrino</a:t>
            </a:r>
            <a:r>
              <a:rPr lang="en-US" sz="3800" b="1" u="sng" dirty="0">
                <a:highlight>
                  <a:srgbClr val="FFFF00"/>
                </a:highlight>
              </a:rPr>
              <a:t> v. Montclair SD – 10/18/22</a:t>
            </a:r>
          </a:p>
          <a:p>
            <a:pPr marL="0" indent="0">
              <a:buNone/>
            </a:pPr>
            <a:r>
              <a:rPr lang="en-US" sz="3400" b="1" i="1" u="sng" dirty="0"/>
              <a:t>Facts</a:t>
            </a:r>
            <a:r>
              <a:rPr lang="en-US" sz="3400" dirty="0"/>
              <a:t>:</a:t>
            </a:r>
          </a:p>
          <a:p>
            <a:r>
              <a:rPr lang="en-US" sz="3400" dirty="0"/>
              <a:t>CU Charges v. Principal:</a:t>
            </a:r>
          </a:p>
          <a:p>
            <a:pPr lvl="1"/>
            <a:r>
              <a:rPr lang="en-US" sz="2900" dirty="0"/>
              <a:t>Showing what some in district felt was a racially offensive video on September 2, 2020 during a convocation presentation to staff which was available by livestream</a:t>
            </a:r>
          </a:p>
          <a:p>
            <a:pPr lvl="2"/>
            <a:r>
              <a:rPr lang="en-US" sz="2500" dirty="0"/>
              <a:t>Supt. stopped video before completion</a:t>
            </a:r>
          </a:p>
          <a:p>
            <a:pPr lvl="2"/>
            <a:r>
              <a:rPr lang="en-US" sz="2500" dirty="0"/>
              <a:t>Inappropriate, particularly in light of the times</a:t>
            </a:r>
          </a:p>
          <a:p>
            <a:pPr lvl="2"/>
            <a:r>
              <a:rPr lang="en-US" sz="2500" dirty="0"/>
              <a:t>Claims it mocked SD’s Covid-19 Safety Protocols and demeaned head custodian</a:t>
            </a:r>
          </a:p>
          <a:p>
            <a:pPr lvl="2"/>
            <a:r>
              <a:rPr lang="en-US" sz="2500" dirty="0"/>
              <a:t>Video shows a Black man angrily yelling about kids’ virtual learning experience – perpetrates the “angry Black man” stereotype</a:t>
            </a:r>
          </a:p>
          <a:p>
            <a:pPr lvl="2"/>
            <a:r>
              <a:rPr lang="en-US" sz="2500" dirty="0"/>
              <a:t>Did not believe Principal’s apology</a:t>
            </a:r>
          </a:p>
          <a:p>
            <a:pPr lvl="2"/>
            <a:r>
              <a:rPr lang="en-US" sz="2500" dirty="0"/>
              <a:t>NAACP expressed its displeasure</a:t>
            </a:r>
          </a:p>
          <a:p>
            <a:pPr lvl="1"/>
            <a:r>
              <a:rPr lang="en-US" sz="2900" dirty="0"/>
              <a:t>Created a schedule for teachers which fell significantly short of the 1250 minutes of weekly pupil contact time</a:t>
            </a:r>
          </a:p>
          <a:p>
            <a:pPr marL="0" indent="0">
              <a:buNone/>
            </a:pPr>
            <a:r>
              <a:rPr lang="en-US" sz="3400" b="1" i="1" u="sng" dirty="0"/>
              <a:t>Defenses:</a:t>
            </a:r>
            <a:endParaRPr lang="en-US" sz="3400" dirty="0"/>
          </a:p>
          <a:p>
            <a:r>
              <a:rPr lang="en-US" sz="3400" dirty="0"/>
              <a:t>Known for “humor” on the job</a:t>
            </a:r>
          </a:p>
          <a:p>
            <a:r>
              <a:rPr lang="en-US" sz="3400" dirty="0"/>
              <a:t>Received Josh </a:t>
            </a:r>
            <a:r>
              <a:rPr lang="en-US" sz="3400" dirty="0" err="1"/>
              <a:t>Pray’s</a:t>
            </a:r>
            <a:r>
              <a:rPr lang="en-US" sz="3400" dirty="0"/>
              <a:t> 2020 viral video from several people (including Black Educators) – they thought it was funny.  It has been shown on “The Today Show” and in commercials</a:t>
            </a:r>
          </a:p>
          <a:p>
            <a:r>
              <a:rPr lang="en-US" sz="3400" dirty="0"/>
              <a:t>Offered examples of Principal’s diversity efforts in the SD</a:t>
            </a:r>
          </a:p>
          <a:p>
            <a:r>
              <a:rPr lang="en-US" sz="3400" b="1" dirty="0"/>
              <a:t>Received different treatment from Black Assistant Principal - sent out a district-wide eblast celebrating the life of Meir </a:t>
            </a:r>
            <a:r>
              <a:rPr lang="en-US" sz="3400" b="1" dirty="0" err="1"/>
              <a:t>Kahane</a:t>
            </a:r>
            <a:r>
              <a:rPr lang="en-US" sz="3400" b="1" dirty="0"/>
              <a:t> for Jewish Heritage Month. </a:t>
            </a:r>
            <a:r>
              <a:rPr lang="en-US" sz="3400" b="1" dirty="0" err="1"/>
              <a:t>Kahane</a:t>
            </a:r>
            <a:r>
              <a:rPr lang="en-US" sz="3400" b="1" dirty="0"/>
              <a:t> is a documented racist and known terrorist – caused negative response from the Jewish Community and local media</a:t>
            </a:r>
          </a:p>
          <a:p>
            <a:pPr lvl="1"/>
            <a:r>
              <a:rPr lang="en-US" sz="2900" b="1" dirty="0"/>
              <a:t>Apology was accepted and issued a “two to three day suspension”</a:t>
            </a:r>
          </a:p>
          <a:p>
            <a:r>
              <a:rPr lang="en-US" sz="3400" b="1" dirty="0"/>
              <a:t>Schedule Issue – analysis done of the wrong year </a:t>
            </a:r>
          </a:p>
          <a:p>
            <a:endParaRPr lang="en-US" dirty="0"/>
          </a:p>
        </p:txBody>
      </p:sp>
      <p:sp>
        <p:nvSpPr>
          <p:cNvPr id="4" name="Slide Number Placeholder 3">
            <a:extLst>
              <a:ext uri="{FF2B5EF4-FFF2-40B4-BE49-F238E27FC236}">
                <a16:creationId xmlns:a16="http://schemas.microsoft.com/office/drawing/2014/main" id="{2A83D41C-D869-DCA5-F43B-7569720569E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2415786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2AAA2-AD35-885F-CB88-CD16A008E0BF}"/>
              </a:ext>
            </a:extLst>
          </p:cNvPr>
          <p:cNvSpPr>
            <a:spLocks noGrp="1"/>
          </p:cNvSpPr>
          <p:nvPr>
            <p:ph type="title"/>
          </p:nvPr>
        </p:nvSpPr>
        <p:spPr>
          <a:xfrm>
            <a:off x="0" y="273047"/>
            <a:ext cx="8833758" cy="976089"/>
          </a:xfrm>
        </p:spPr>
        <p:txBody>
          <a:bodyPr>
            <a:noAutofit/>
          </a:bodyPr>
          <a:lstStyle/>
          <a:p>
            <a:r>
              <a:rPr lang="en-US" sz="3600" dirty="0"/>
              <a:t>Tenure Charges – Judgement Call on Humor</a:t>
            </a:r>
          </a:p>
        </p:txBody>
      </p:sp>
      <p:sp>
        <p:nvSpPr>
          <p:cNvPr id="3" name="Content Placeholder 2">
            <a:extLst>
              <a:ext uri="{FF2B5EF4-FFF2-40B4-BE49-F238E27FC236}">
                <a16:creationId xmlns:a16="http://schemas.microsoft.com/office/drawing/2014/main" id="{FDA1F2B8-B7E9-C61F-84DA-7900B0318AC8}"/>
              </a:ext>
            </a:extLst>
          </p:cNvPr>
          <p:cNvSpPr>
            <a:spLocks noGrp="1"/>
          </p:cNvSpPr>
          <p:nvPr>
            <p:ph idx="1"/>
          </p:nvPr>
        </p:nvSpPr>
        <p:spPr>
          <a:xfrm>
            <a:off x="457200" y="923926"/>
            <a:ext cx="8229600" cy="5432430"/>
          </a:xfrm>
        </p:spPr>
        <p:txBody>
          <a:bodyPr>
            <a:normAutofit lnSpcReduction="10000"/>
          </a:bodyPr>
          <a:lstStyle/>
          <a:p>
            <a:pPr marL="0" indent="0">
              <a:buNone/>
            </a:pPr>
            <a:endParaRPr lang="en-US" dirty="0"/>
          </a:p>
          <a:p>
            <a:pPr marL="0" indent="0">
              <a:buNone/>
            </a:pPr>
            <a:r>
              <a:rPr lang="en-US" b="1" i="1" u="sng" dirty="0"/>
              <a:t>Holding:</a:t>
            </a:r>
            <a:r>
              <a:rPr lang="en-US" dirty="0"/>
              <a:t>  Granted in part; Denied in part</a:t>
            </a:r>
          </a:p>
          <a:p>
            <a:r>
              <a:rPr lang="en-US" dirty="0"/>
              <a:t>Dismissal not warranted considering the “mixed reaction”, prior un-blemished history, and different treatment from another staff member.</a:t>
            </a:r>
          </a:p>
          <a:p>
            <a:r>
              <a:rPr lang="en-US" dirty="0"/>
              <a:t>Changing Dismissal to the same penalty as the other Administrator (2 or 3 days)</a:t>
            </a:r>
          </a:p>
          <a:p>
            <a:pPr lvl="1"/>
            <a:r>
              <a:rPr lang="en-US" dirty="0"/>
              <a:t>Award of Back Pay / Benefits for time beyond Suspension Term</a:t>
            </a:r>
          </a:p>
          <a:p>
            <a:r>
              <a:rPr lang="en-US" dirty="0"/>
              <a:t>Dismiss Charges relating to 2020-21 schedule</a:t>
            </a:r>
          </a:p>
          <a:p>
            <a:pPr lvl="1"/>
            <a:endParaRPr lang="en-US" dirty="0"/>
          </a:p>
          <a:p>
            <a:endParaRPr lang="en-US" dirty="0"/>
          </a:p>
        </p:txBody>
      </p:sp>
      <p:sp>
        <p:nvSpPr>
          <p:cNvPr id="4" name="Slide Number Placeholder 3">
            <a:extLst>
              <a:ext uri="{FF2B5EF4-FFF2-40B4-BE49-F238E27FC236}">
                <a16:creationId xmlns:a16="http://schemas.microsoft.com/office/drawing/2014/main" id="{2A83D41C-D869-DCA5-F43B-7569720569EF}"/>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28</a:t>
            </a:fld>
            <a:endParaRPr lang="en-US" dirty="0">
              <a:solidFill>
                <a:prstClr val="black">
                  <a:tint val="75000"/>
                </a:prstClr>
              </a:solidFill>
            </a:endParaRPr>
          </a:p>
        </p:txBody>
      </p:sp>
    </p:spTree>
    <p:extLst>
      <p:ext uri="{BB962C8B-B14F-4D97-AF65-F5344CB8AC3E}">
        <p14:creationId xmlns:p14="http://schemas.microsoft.com/office/powerpoint/2010/main" val="3052313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4400" b="1" dirty="0"/>
            </a:br>
            <a:r>
              <a:rPr lang="en-US" sz="4400" dirty="0"/>
              <a:t>School Official</a:t>
            </a:r>
            <a:r>
              <a:rPr lang="en-US" dirty="0"/>
              <a:t>s and Social Media</a:t>
            </a:r>
            <a:br>
              <a:rPr lang="en-US" sz="4400" b="1" dirty="0"/>
            </a:br>
            <a:endParaRPr lang="en-US" dirty="0"/>
          </a:p>
        </p:txBody>
      </p:sp>
      <p:sp>
        <p:nvSpPr>
          <p:cNvPr id="3" name="Content Placeholder 2"/>
          <p:cNvSpPr>
            <a:spLocks noGrp="1"/>
          </p:cNvSpPr>
          <p:nvPr>
            <p:ph idx="1"/>
          </p:nvPr>
        </p:nvSpPr>
        <p:spPr>
          <a:xfrm>
            <a:off x="159027" y="1825625"/>
            <a:ext cx="8835886" cy="4744140"/>
          </a:xfrm>
        </p:spPr>
        <p:txBody>
          <a:bodyPr>
            <a:normAutofit fontScale="62500" lnSpcReduction="20000"/>
          </a:bodyPr>
          <a:lstStyle/>
          <a:p>
            <a:pPr marL="0" lvl="1" indent="0" algn="ctr">
              <a:buNone/>
            </a:pPr>
            <a:r>
              <a:rPr lang="en-US" sz="4000" b="1" i="1" dirty="0">
                <a:solidFill>
                  <a:srgbClr val="3B8EDE"/>
                </a:solidFill>
              </a:rPr>
              <a:t>In the Matter of Daniel Leonard, SEC 11/16/21, Commissioner, 8/12/2022</a:t>
            </a:r>
          </a:p>
          <a:p>
            <a:pPr marL="457200" lvl="1" indent="-457200">
              <a:buFont typeface="Arial" panose="020B0604020202020204" pitchFamily="34" charset="0"/>
              <a:buChar char="•"/>
            </a:pPr>
            <a:endParaRPr lang="en-US" sz="3100" dirty="0"/>
          </a:p>
          <a:p>
            <a:pPr marL="457200" lvl="1" indent="-457200">
              <a:buFont typeface="Arial" panose="020B0604020202020204" pitchFamily="34" charset="0"/>
              <a:buChar char="•"/>
            </a:pPr>
            <a:r>
              <a:rPr lang="en-US" sz="3100" dirty="0"/>
              <a:t>ALJ (3/18/21) determined that board member violated </a:t>
            </a:r>
            <a:r>
              <a:rPr lang="en-US" sz="3100" b="1" i="1" dirty="0"/>
              <a:t>N.J.S.A</a:t>
            </a:r>
            <a:r>
              <a:rPr lang="en-US" sz="3100" b="1" dirty="0"/>
              <a:t>. 18A:12-24.1 (e) </a:t>
            </a:r>
            <a:r>
              <a:rPr lang="en-US" sz="3100" dirty="0"/>
              <a:t>of the Code of Ethics for School Board Members when he made certain posts to social media which demonstrated negative attitudes towards Muslim faith and culture, were anti-Muslim and anti-Sharia law in nature, negatively depicted Congresswoman Ilhan Omar, posted a photograph of a “Sharia Barbie” doll. Said posts </a:t>
            </a:r>
            <a:r>
              <a:rPr lang="en-US" sz="3100" b="1" dirty="0"/>
              <a:t>constituted private action that could compromise the board.</a:t>
            </a:r>
          </a:p>
          <a:p>
            <a:pPr marL="457200" lvl="1" indent="-457200">
              <a:buFont typeface="Arial" panose="020B0604020202020204" pitchFamily="34" charset="0"/>
              <a:buChar char="•"/>
            </a:pPr>
            <a:r>
              <a:rPr lang="en-US" sz="3100" dirty="0"/>
              <a:t>Testimony by witnesses and documents in evidence paint a picture of numerous phone calls to Board staff constituting harassment and threats which have had a negative impact on the Board’s operation.</a:t>
            </a:r>
          </a:p>
          <a:p>
            <a:pPr marL="457200" lvl="1" indent="-457200">
              <a:buFont typeface="Arial" panose="020B0604020202020204" pitchFamily="34" charset="0"/>
              <a:buChar char="•"/>
            </a:pPr>
            <a:r>
              <a:rPr lang="en-US" sz="3100" b="1" dirty="0"/>
              <a:t>ALJ</a:t>
            </a:r>
            <a:r>
              <a:rPr lang="en-US" sz="3100" dirty="0"/>
              <a:t> - “It is not a stretch to consider that students or families of students of Muslim faith may fear that their culture or faith may play a role in adverse decisions by the Board” based on Respondent’s “public expression of negative attitudes towards Muslim culture and faith.”</a:t>
            </a:r>
          </a:p>
          <a:p>
            <a:pPr marL="0" lvl="1" indent="0" algn="ctr">
              <a:buNone/>
            </a:pP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138679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DISCLAIMER</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2400" dirty="0"/>
              <a:t>This presentation is intended as a summary of law only and is not meant as legal advice. Please consult your attorney to obtain legal advice.</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24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p>
          <a:p>
            <a:pPr marL="0" indent="0" algn="ctr">
              <a:buNone/>
            </a:pPr>
            <a:endParaRPr lang="en-US" sz="2400" dirty="0"/>
          </a:p>
        </p:txBody>
      </p:sp>
      <p:pic>
        <p:nvPicPr>
          <p:cNvPr id="1026" name="Picture 2" descr="C:\Users\tmoore\AppData\Local\Microsoft\Windows\Temporary Internet Files\Content.IE5\8YGQJA2R\MC900318880[2].wmf"/>
          <p:cNvPicPr>
            <a:picLocks noChangeAspect="1" noChangeArrowheads="1"/>
          </p:cNvPicPr>
          <p:nvPr/>
        </p:nvPicPr>
        <p:blipFill>
          <a:blip r:embed="rId2" cstate="print"/>
          <a:srcRect/>
          <a:stretch>
            <a:fillRect/>
          </a:stretch>
        </p:blipFill>
        <p:spPr bwMode="auto">
          <a:xfrm>
            <a:off x="4014718" y="2720181"/>
            <a:ext cx="1116082" cy="977900"/>
          </a:xfrm>
          <a:prstGeom prst="rect">
            <a:avLst/>
          </a:prstGeom>
          <a:noFill/>
        </p:spPr>
      </p:pic>
      <p:sp>
        <p:nvSpPr>
          <p:cNvPr id="5" name="Slide Number Placeholder 4">
            <a:extLst>
              <a:ext uri="{FF2B5EF4-FFF2-40B4-BE49-F238E27FC236}">
                <a16:creationId xmlns:a16="http://schemas.microsoft.com/office/drawing/2014/main" id="{8BD1737E-F44B-41E9-8711-63481F667D51}"/>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0430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4400" b="1" dirty="0"/>
            </a:br>
            <a:r>
              <a:rPr lang="en-US" sz="4400" dirty="0"/>
              <a:t>School Officials and Social Media</a:t>
            </a:r>
            <a:br>
              <a:rPr lang="en-US" sz="4400" b="1" dirty="0"/>
            </a:br>
            <a:endParaRPr lang="en-US" dirty="0"/>
          </a:p>
        </p:txBody>
      </p:sp>
      <p:sp>
        <p:nvSpPr>
          <p:cNvPr id="3" name="Content Placeholder 2"/>
          <p:cNvSpPr>
            <a:spLocks noGrp="1"/>
          </p:cNvSpPr>
          <p:nvPr>
            <p:ph idx="1"/>
          </p:nvPr>
        </p:nvSpPr>
        <p:spPr>
          <a:xfrm>
            <a:off x="198783" y="1600200"/>
            <a:ext cx="8766313" cy="5257800"/>
          </a:xfrm>
        </p:spPr>
        <p:txBody>
          <a:bodyPr>
            <a:normAutofit fontScale="92500" lnSpcReduction="20000"/>
          </a:bodyPr>
          <a:lstStyle/>
          <a:p>
            <a:pPr marL="0" lvl="1" indent="0" algn="ctr">
              <a:buNone/>
            </a:pPr>
            <a:r>
              <a:rPr lang="en-US" sz="3300" b="1" i="1" dirty="0">
                <a:solidFill>
                  <a:srgbClr val="3B8EDE"/>
                </a:solidFill>
              </a:rPr>
              <a:t>In the Matter of Daniel Leonard, SEC 11/16/21, Commissioner 8/12/2022</a:t>
            </a:r>
          </a:p>
          <a:p>
            <a:pPr marL="457200" lvl="1" indent="-457200">
              <a:buFont typeface="Arial" panose="020B0604020202020204" pitchFamily="34" charset="0"/>
              <a:buChar char="•"/>
            </a:pPr>
            <a:r>
              <a:rPr lang="en-US" sz="2600" dirty="0"/>
              <a:t>ALJ -  “They may well be discouraged from even seeking redress to the Board if they feel there is no point.” </a:t>
            </a:r>
          </a:p>
          <a:p>
            <a:pPr marL="457200" lvl="1" indent="-457200">
              <a:buFont typeface="Arial" panose="020B0604020202020204" pitchFamily="34" charset="0"/>
              <a:buChar char="•"/>
            </a:pPr>
            <a:r>
              <a:rPr lang="en-US" sz="2600" b="1" i="1" dirty="0"/>
              <a:t>“This is clearly an example of conduct that would cause members of the Board to lose the confidence and respect of the people, and … ‘creates an unjustifiable impression … that such trust is being violated.’</a:t>
            </a:r>
          </a:p>
          <a:p>
            <a:pPr marL="457200" lvl="1" indent="-457200">
              <a:buFont typeface="Arial" panose="020B0604020202020204" pitchFamily="34" charset="0"/>
              <a:buChar char="•"/>
            </a:pPr>
            <a:r>
              <a:rPr lang="en-US" sz="2600" dirty="0"/>
              <a:t>ALJ recommended penalty of censure; no longer on board. </a:t>
            </a:r>
          </a:p>
          <a:p>
            <a:pPr marL="457200" lvl="1" indent="-457200">
              <a:buFont typeface="Arial" panose="020B0604020202020204" pitchFamily="34" charset="0"/>
              <a:buChar char="•"/>
            </a:pPr>
            <a:r>
              <a:rPr lang="en-US" sz="2600" dirty="0"/>
              <a:t>SEC adopts findings of fact and the legal conclusion that board member </a:t>
            </a:r>
            <a:r>
              <a:rPr lang="en-US" sz="2600" b="1" dirty="0"/>
              <a:t>did not violate </a:t>
            </a:r>
            <a:r>
              <a:rPr lang="en-US" sz="2600" b="1" i="1" dirty="0"/>
              <a:t>N.J.S.A. </a:t>
            </a:r>
            <a:r>
              <a:rPr lang="en-US" sz="2600" b="1" dirty="0"/>
              <a:t>18A:12-24.1(b), </a:t>
            </a:r>
            <a:r>
              <a:rPr lang="en-US" sz="2600" dirty="0"/>
              <a:t>but violated </a:t>
            </a:r>
            <a:r>
              <a:rPr lang="en-US" sz="2600" b="1" i="1" dirty="0"/>
              <a:t>N.J.S.A. </a:t>
            </a:r>
            <a:r>
              <a:rPr lang="en-US" sz="2600" b="1" dirty="0"/>
              <a:t>18A:12-24.1(e) </a:t>
            </a:r>
            <a:r>
              <a:rPr lang="en-US" sz="2600" dirty="0"/>
              <a:t>when he made certain posts to social media. SEC also adopts ALJ’s recommended penalty of censure.</a:t>
            </a:r>
          </a:p>
          <a:p>
            <a:pPr marL="457200" lvl="1" indent="-457200">
              <a:buFont typeface="Arial" panose="020B0604020202020204" pitchFamily="34" charset="0"/>
              <a:buChar char="•"/>
            </a:pPr>
            <a:r>
              <a:rPr lang="en-US" sz="2600" b="1" dirty="0"/>
              <a:t>Commissioner concurs with SEC recommended penalty of censure. </a:t>
            </a:r>
          </a:p>
          <a:p>
            <a:pPr marL="0" lvl="1" indent="0" algn="ctr">
              <a:buNone/>
            </a:pPr>
            <a:endParaRPr lang="en-US" b="1" dirty="0">
              <a:solidFill>
                <a:schemeClr val="accent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438319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4C41-B5EC-E724-0C5D-1D09F6A6906B}"/>
              </a:ext>
            </a:extLst>
          </p:cNvPr>
          <p:cNvSpPr>
            <a:spLocks noGrp="1"/>
          </p:cNvSpPr>
          <p:nvPr>
            <p:ph type="title"/>
          </p:nvPr>
        </p:nvSpPr>
        <p:spPr/>
        <p:txBody>
          <a:bodyPr>
            <a:normAutofit fontScale="90000"/>
          </a:bodyPr>
          <a:lstStyle/>
          <a:p>
            <a:r>
              <a:rPr lang="en-US" dirty="0"/>
              <a:t>Rainbow Flag - Human Rights v. Political Expression</a:t>
            </a:r>
          </a:p>
        </p:txBody>
      </p:sp>
      <p:sp>
        <p:nvSpPr>
          <p:cNvPr id="3" name="Content Placeholder 2">
            <a:extLst>
              <a:ext uri="{FF2B5EF4-FFF2-40B4-BE49-F238E27FC236}">
                <a16:creationId xmlns:a16="http://schemas.microsoft.com/office/drawing/2014/main" id="{C8318F46-52BC-4EAF-D7A7-955D334AC381}"/>
              </a:ext>
            </a:extLst>
          </p:cNvPr>
          <p:cNvSpPr>
            <a:spLocks noGrp="1"/>
          </p:cNvSpPr>
          <p:nvPr>
            <p:ph idx="1"/>
          </p:nvPr>
        </p:nvSpPr>
        <p:spPr/>
        <p:txBody>
          <a:bodyPr>
            <a:normAutofit fontScale="92500" lnSpcReduction="10000"/>
          </a:bodyPr>
          <a:lstStyle/>
          <a:p>
            <a:r>
              <a:rPr lang="en-US" dirty="0"/>
              <a:t>School Ethics Case against BOE member Noelle O’Donnell - Hunterdon Central Board Member did not violate ethics act by wearing rainbow flag mask</a:t>
            </a:r>
          </a:p>
          <a:p>
            <a:pPr lvl="1"/>
            <a:r>
              <a:rPr lang="en-US" b="0" i="0" dirty="0">
                <a:solidFill>
                  <a:srgbClr val="2A2A2A"/>
                </a:solidFill>
                <a:effectLst/>
                <a:latin typeface="Benton Sans"/>
              </a:rPr>
              <a:t>“In today’s culture and climate,” the commission </a:t>
            </a:r>
            <a:r>
              <a:rPr lang="en-US" b="0" i="0" u="none" strike="noStrike" dirty="0">
                <a:solidFill>
                  <a:srgbClr val="1565C0"/>
                </a:solidFill>
                <a:effectLst/>
                <a:latin typeface="Benton Sans"/>
                <a:hlinkClick r:id="rId2"/>
              </a:rPr>
              <a:t>wrote in its ruling</a:t>
            </a:r>
            <a:r>
              <a:rPr lang="en-US" b="0" i="0" dirty="0">
                <a:solidFill>
                  <a:srgbClr val="2A2A2A"/>
                </a:solidFill>
                <a:effectLst/>
                <a:latin typeface="Benton Sans"/>
              </a:rPr>
              <a:t>, “it is now more important than ever that all students feel included, and represented, and (O’Donnell’s) decisions were an attempt to support a particular group of students who felt threatened by an impending decision regarding curriculum and books.”</a:t>
            </a:r>
            <a:endParaRPr lang="en-US" dirty="0"/>
          </a:p>
          <a:p>
            <a:endParaRPr lang="en-US" dirty="0"/>
          </a:p>
        </p:txBody>
      </p:sp>
      <p:sp>
        <p:nvSpPr>
          <p:cNvPr id="4" name="Slide Number Placeholder 3">
            <a:extLst>
              <a:ext uri="{FF2B5EF4-FFF2-40B4-BE49-F238E27FC236}">
                <a16:creationId xmlns:a16="http://schemas.microsoft.com/office/drawing/2014/main" id="{4ACC5F5A-E968-2EFF-86F0-00A950B4234D}"/>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2966009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FC25A-3B52-38B8-C4FE-9C79CD426B8E}"/>
              </a:ext>
            </a:extLst>
          </p:cNvPr>
          <p:cNvSpPr>
            <a:spLocks noGrp="1"/>
          </p:cNvSpPr>
          <p:nvPr>
            <p:ph type="title"/>
          </p:nvPr>
        </p:nvSpPr>
        <p:spPr/>
        <p:txBody>
          <a:bodyPr/>
          <a:lstStyle/>
          <a:p>
            <a:r>
              <a:rPr lang="en-US" dirty="0"/>
              <a:t>Legal framework</a:t>
            </a:r>
          </a:p>
        </p:txBody>
      </p:sp>
    </p:spTree>
    <p:extLst>
      <p:ext uri="{BB962C8B-B14F-4D97-AF65-F5344CB8AC3E}">
        <p14:creationId xmlns:p14="http://schemas.microsoft.com/office/powerpoint/2010/main" val="2305624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5669-B247-2717-F2EA-F6532D722D98}"/>
              </a:ext>
            </a:extLst>
          </p:cNvPr>
          <p:cNvSpPr>
            <a:spLocks noGrp="1"/>
          </p:cNvSpPr>
          <p:nvPr>
            <p:ph type="title"/>
          </p:nvPr>
        </p:nvSpPr>
        <p:spPr/>
        <p:txBody>
          <a:bodyPr/>
          <a:lstStyle/>
          <a:p>
            <a:r>
              <a:rPr lang="en-US" dirty="0"/>
              <a:t>Key Laws</a:t>
            </a:r>
          </a:p>
        </p:txBody>
      </p:sp>
      <p:sp>
        <p:nvSpPr>
          <p:cNvPr id="3" name="Content Placeholder 2">
            <a:extLst>
              <a:ext uri="{FF2B5EF4-FFF2-40B4-BE49-F238E27FC236}">
                <a16:creationId xmlns:a16="http://schemas.microsoft.com/office/drawing/2014/main" id="{F7411718-E5A5-70AC-B8B8-11DCC273325F}"/>
              </a:ext>
            </a:extLst>
          </p:cNvPr>
          <p:cNvSpPr>
            <a:spLocks noGrp="1"/>
          </p:cNvSpPr>
          <p:nvPr>
            <p:ph idx="1"/>
          </p:nvPr>
        </p:nvSpPr>
        <p:spPr/>
        <p:txBody>
          <a:bodyPr/>
          <a:lstStyle/>
          <a:p>
            <a:r>
              <a:rPr lang="en-US" dirty="0"/>
              <a:t>First Amendment – Staff, Students, Community/Parents</a:t>
            </a:r>
          </a:p>
          <a:p>
            <a:r>
              <a:rPr lang="en-US" dirty="0"/>
              <a:t>NJ Law Against Discrimination</a:t>
            </a:r>
          </a:p>
          <a:p>
            <a:r>
              <a:rPr lang="en-US" dirty="0"/>
              <a:t>Other state and federal anti-discrimination law</a:t>
            </a:r>
          </a:p>
          <a:p>
            <a:r>
              <a:rPr lang="en-US" dirty="0"/>
              <a:t>Anti-Bullying Bill of Rights</a:t>
            </a:r>
          </a:p>
          <a:p>
            <a:r>
              <a:rPr lang="en-US" dirty="0"/>
              <a:t>Constitutional and Statutory Due Process for Students and Staff</a:t>
            </a:r>
          </a:p>
          <a:p>
            <a:endParaRPr lang="en-US" dirty="0"/>
          </a:p>
        </p:txBody>
      </p:sp>
      <p:sp>
        <p:nvSpPr>
          <p:cNvPr id="4" name="Slide Number Placeholder 3">
            <a:extLst>
              <a:ext uri="{FF2B5EF4-FFF2-40B4-BE49-F238E27FC236}">
                <a16:creationId xmlns:a16="http://schemas.microsoft.com/office/drawing/2014/main" id="{5E941EEF-5E5D-E1AF-525B-7778DD1B5EB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33</a:t>
            </a:fld>
            <a:endParaRPr lang="en-US" dirty="0">
              <a:solidFill>
                <a:prstClr val="black">
                  <a:tint val="75000"/>
                </a:prstClr>
              </a:solidFill>
            </a:endParaRPr>
          </a:p>
        </p:txBody>
      </p:sp>
    </p:spTree>
    <p:extLst>
      <p:ext uri="{BB962C8B-B14F-4D97-AF65-F5344CB8AC3E}">
        <p14:creationId xmlns:p14="http://schemas.microsoft.com/office/powerpoint/2010/main" val="3127179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Terroristic Threats</a:t>
            </a:r>
            <a:r>
              <a:rPr lang="en-US" u="sng" dirty="0">
                <a:solidFill>
                  <a:schemeClr val="tx1"/>
                </a:solidFill>
              </a:rPr>
              <a:t> </a:t>
            </a:r>
          </a:p>
        </p:txBody>
      </p:sp>
      <p:sp>
        <p:nvSpPr>
          <p:cNvPr id="3" name="Content Placeholder 2"/>
          <p:cNvSpPr>
            <a:spLocks noGrp="1"/>
          </p:cNvSpPr>
          <p:nvPr>
            <p:ph idx="1"/>
          </p:nvPr>
        </p:nvSpPr>
        <p:spPr>
          <a:xfrm>
            <a:off x="457200" y="1219200"/>
            <a:ext cx="8229600" cy="4525963"/>
          </a:xfrm>
        </p:spPr>
        <p:txBody>
          <a:bodyPr>
            <a:normAutofit fontScale="92500"/>
          </a:bodyPr>
          <a:lstStyle/>
          <a:p>
            <a:pPr marL="0" indent="0">
              <a:buNone/>
            </a:pPr>
            <a:r>
              <a:rPr lang="en-US" dirty="0">
                <a:solidFill>
                  <a:schemeClr val="tx1"/>
                </a:solidFill>
              </a:rPr>
              <a:t>When the culprits in any of these threat cases are identified and apprehended, they could be subjected to criminal charges for </a:t>
            </a:r>
            <a:r>
              <a:rPr lang="en-US" b="1" dirty="0">
                <a:solidFill>
                  <a:schemeClr val="tx1"/>
                </a:solidFill>
              </a:rPr>
              <a:t>terroristic threats</a:t>
            </a:r>
            <a:r>
              <a:rPr lang="en-US" dirty="0">
                <a:solidFill>
                  <a:schemeClr val="tx1"/>
                </a:solidFill>
              </a:rPr>
              <a:t>. </a:t>
            </a:r>
          </a:p>
          <a:p>
            <a:pPr marL="0" indent="0">
              <a:buNone/>
            </a:pPr>
            <a:endParaRPr lang="en-US" dirty="0">
              <a:solidFill>
                <a:schemeClr val="tx1"/>
              </a:solidFill>
            </a:endParaRPr>
          </a:p>
          <a:p>
            <a:pPr marL="0" indent="0">
              <a:buNone/>
            </a:pPr>
            <a:r>
              <a:rPr lang="en-US" dirty="0">
                <a:solidFill>
                  <a:schemeClr val="tx1"/>
                </a:solidFill>
              </a:rPr>
              <a:t>As set forth by N.J.S.A. 2C:12-3, a person who attempts to terrorize another individual or cause evacuation of a building can be charged with a </a:t>
            </a:r>
            <a:r>
              <a:rPr lang="en-US" b="1" i="1" u="sng" dirty="0">
                <a:solidFill>
                  <a:schemeClr val="tx1"/>
                </a:solidFill>
              </a:rPr>
              <a:t>third degree felony and face 3-5 years in New Jersey State Prison upon conviction.</a:t>
            </a:r>
          </a:p>
        </p:txBody>
      </p:sp>
      <p:sp>
        <p:nvSpPr>
          <p:cNvPr id="4" name="Slide Number Placeholder 3">
            <a:extLst>
              <a:ext uri="{FF2B5EF4-FFF2-40B4-BE49-F238E27FC236}">
                <a16:creationId xmlns:a16="http://schemas.microsoft.com/office/drawing/2014/main" id="{B1F3D818-C9A1-0247-BB0B-B33C73C2C2C1}"/>
              </a:ext>
            </a:extLst>
          </p:cNvPr>
          <p:cNvSpPr>
            <a:spLocks noGrp="1"/>
          </p:cNvSpPr>
          <p:nvPr>
            <p:ph type="sldNum" sz="quarter" idx="12"/>
          </p:nvPr>
        </p:nvSpPr>
        <p:spPr/>
        <p:txBody>
          <a:bodyPr/>
          <a:lstStyle/>
          <a:p>
            <a:pPr>
              <a:defRPr/>
            </a:pPr>
            <a:fld id="{E443D2D3-79D4-425E-A51E-1C8F275C5E7B}" type="slidenum">
              <a:rPr lang="en-US" smtClean="0"/>
              <a:pPr>
                <a:defRPr/>
              </a:pPr>
              <a:t>34</a:t>
            </a:fld>
            <a:endParaRPr lang="en-US" dirty="0"/>
          </a:p>
        </p:txBody>
      </p:sp>
    </p:spTree>
    <p:extLst>
      <p:ext uri="{BB962C8B-B14F-4D97-AF65-F5344CB8AC3E}">
        <p14:creationId xmlns:p14="http://schemas.microsoft.com/office/powerpoint/2010/main" val="4208698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a:t>Social Media, Staff &amp; Students “Friending”</a:t>
            </a:r>
          </a:p>
        </p:txBody>
      </p:sp>
      <p:sp>
        <p:nvSpPr>
          <p:cNvPr id="3" name="Content Placeholder 2"/>
          <p:cNvSpPr>
            <a:spLocks noGrp="1"/>
          </p:cNvSpPr>
          <p:nvPr>
            <p:ph idx="1"/>
          </p:nvPr>
        </p:nvSpPr>
        <p:spPr>
          <a:xfrm>
            <a:off x="457200" y="1600200"/>
            <a:ext cx="8229600" cy="4572000"/>
          </a:xfrm>
        </p:spPr>
        <p:txBody>
          <a:bodyPr>
            <a:normAutofit lnSpcReduction="10000"/>
          </a:bodyPr>
          <a:lstStyle/>
          <a:p>
            <a:endParaRPr lang="en-US" dirty="0"/>
          </a:p>
          <a:p>
            <a:r>
              <a:rPr lang="en-US" dirty="0"/>
              <a:t>Staff/Student boundary issues--</a:t>
            </a:r>
          </a:p>
          <a:p>
            <a:pPr lvl="1"/>
            <a:r>
              <a:rPr lang="en-US" dirty="0"/>
              <a:t>Community Culture</a:t>
            </a:r>
          </a:p>
          <a:p>
            <a:pPr lvl="1"/>
            <a:r>
              <a:rPr lang="en-US" dirty="0"/>
              <a:t>Blurring Roles/Favoritism</a:t>
            </a:r>
          </a:p>
          <a:p>
            <a:r>
              <a:rPr lang="en-US" dirty="0"/>
              <a:t>Legislation requires School Districts to adopt policies concerning electronic communications between employees &amp; students– P.L. 2014, Ch.2</a:t>
            </a:r>
          </a:p>
          <a:p>
            <a:pPr lvl="1"/>
            <a:r>
              <a:rPr lang="en-US" dirty="0"/>
              <a:t>Signed April 24, 2014</a:t>
            </a:r>
          </a:p>
          <a:p>
            <a:endParaRPr lang="en-US" dirty="0"/>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pPr>
                <a:defRPr/>
              </a:pPr>
              <a:t>35</a:t>
            </a:fld>
            <a:endParaRPr lang="en-US" dirty="0"/>
          </a:p>
        </p:txBody>
      </p:sp>
    </p:spTree>
    <p:extLst>
      <p:ext uri="{BB962C8B-B14F-4D97-AF65-F5344CB8AC3E}">
        <p14:creationId xmlns:p14="http://schemas.microsoft.com/office/powerpoint/2010/main" val="3747821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Students vs. Staff Free Speech Rights</a:t>
            </a:r>
          </a:p>
        </p:txBody>
      </p:sp>
      <p:sp>
        <p:nvSpPr>
          <p:cNvPr id="3" name="Content Placeholder 2"/>
          <p:cNvSpPr>
            <a:spLocks noGrp="1"/>
          </p:cNvSpPr>
          <p:nvPr>
            <p:ph idx="1"/>
          </p:nvPr>
        </p:nvSpPr>
        <p:spPr/>
        <p:txBody>
          <a:bodyPr>
            <a:normAutofit lnSpcReduction="10000"/>
          </a:bodyPr>
          <a:lstStyle/>
          <a:p>
            <a:pPr marL="636588" indent="-571500"/>
            <a:r>
              <a:rPr lang="en-US" dirty="0"/>
              <a:t>First Amendment protects the right to free speech:</a:t>
            </a:r>
          </a:p>
          <a:p>
            <a:pPr marL="636588" indent="-571500">
              <a:buNone/>
            </a:pPr>
            <a:r>
              <a:rPr lang="en-US" i="1" dirty="0"/>
              <a:t>      </a:t>
            </a:r>
            <a:r>
              <a:rPr lang="en-US" i="1" dirty="0">
                <a:solidFill>
                  <a:srgbClr val="C00000"/>
                </a:solidFill>
              </a:rPr>
              <a:t> Congress shall make no law…abridging the freedom of speech.</a:t>
            </a:r>
          </a:p>
          <a:p>
            <a:endParaRPr lang="en-US" dirty="0"/>
          </a:p>
          <a:p>
            <a:pPr>
              <a:buNone/>
            </a:pPr>
            <a:r>
              <a:rPr lang="en-US" dirty="0"/>
              <a:t>However . . . </a:t>
            </a:r>
          </a:p>
          <a:p>
            <a:pPr lvl="1"/>
            <a:r>
              <a:rPr lang="en-US" dirty="0"/>
              <a:t>Comparing law for students vs. school staff when it comes to “what one can say publicly” is like comparing apples and oranges…</a:t>
            </a:r>
          </a:p>
        </p:txBody>
      </p:sp>
      <p:sp>
        <p:nvSpPr>
          <p:cNvPr id="4" name="Footer Placeholder 5"/>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t>©Copyright 2014 Foundation for Educational Administration, Inc.</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457200" y="1828800"/>
            <a:ext cx="8229600" cy="4373563"/>
          </a:xfrm>
        </p:spPr>
        <p:txBody>
          <a:bodyPr>
            <a:normAutofit/>
          </a:bodyPr>
          <a:lstStyle/>
          <a:p>
            <a:pPr marL="800100" indent="-457200"/>
            <a:r>
              <a:rPr lang="en-US" sz="2800" dirty="0"/>
              <a:t>Did the statement concern a matter of general public concern?</a:t>
            </a:r>
          </a:p>
          <a:p>
            <a:pPr indent="457200" eaLnBrk="1" hangingPunct="1"/>
            <a:r>
              <a:rPr lang="en-US" sz="2800" dirty="0"/>
              <a:t> Was the employee speaking as a private 	citizen or during the course of his duties?</a:t>
            </a:r>
          </a:p>
          <a:p>
            <a:pPr indent="457200" eaLnBrk="1" hangingPunct="1"/>
            <a:r>
              <a:rPr lang="en-US" sz="2800" dirty="0"/>
              <a:t> Was the statement likely to disrupt a close 	working relationship?</a:t>
            </a:r>
          </a:p>
        </p:txBody>
      </p:sp>
      <p:sp>
        <p:nvSpPr>
          <p:cNvPr id="241666"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u="sng" dirty="0"/>
              <a:t>Staff Speech Issues </a:t>
            </a:r>
            <a:br>
              <a:rPr lang="en-US" u="sng" dirty="0"/>
            </a:br>
            <a:r>
              <a:rPr lang="en-US" u="sng" dirty="0"/>
              <a:t>“Pickering Balancing Test”</a:t>
            </a:r>
          </a:p>
        </p:txBody>
      </p:sp>
      <p:sp>
        <p:nvSpPr>
          <p:cNvPr id="6" name="Slide Number Placeholder 5"/>
          <p:cNvSpPr>
            <a:spLocks noGrp="1"/>
          </p:cNvSpPr>
          <p:nvPr>
            <p:ph type="sldNum" sz="quarter" idx="12"/>
          </p:nvPr>
        </p:nvSpPr>
        <p:spPr/>
        <p:txBody>
          <a:bodyPr/>
          <a:lstStyle/>
          <a:p>
            <a:fld id="{28B879BA-DDCD-46FE-B6EE-109284A3169F}" type="slidenum">
              <a:rPr lang="en-US" smtClean="0"/>
              <a:pPr/>
              <a:t>37</a:t>
            </a:fld>
            <a:endParaRPr lang="en-US" dirty="0"/>
          </a:p>
        </p:txBody>
      </p:sp>
    </p:spTree>
    <p:extLst>
      <p:ext uri="{BB962C8B-B14F-4D97-AF65-F5344CB8AC3E}">
        <p14:creationId xmlns:p14="http://schemas.microsoft.com/office/powerpoint/2010/main" val="4083918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5373-B6E5-232F-30B4-FBFC077338E0}"/>
              </a:ext>
            </a:extLst>
          </p:cNvPr>
          <p:cNvSpPr>
            <a:spLocks noGrp="1"/>
          </p:cNvSpPr>
          <p:nvPr>
            <p:ph type="title"/>
          </p:nvPr>
        </p:nvSpPr>
        <p:spPr/>
        <p:txBody>
          <a:bodyPr/>
          <a:lstStyle/>
          <a:p>
            <a:r>
              <a:rPr lang="en-US" dirty="0"/>
              <a:t>Religious Expression SCOTUS</a:t>
            </a:r>
          </a:p>
        </p:txBody>
      </p:sp>
      <p:sp>
        <p:nvSpPr>
          <p:cNvPr id="3" name="Content Placeholder 2">
            <a:extLst>
              <a:ext uri="{FF2B5EF4-FFF2-40B4-BE49-F238E27FC236}">
                <a16:creationId xmlns:a16="http://schemas.microsoft.com/office/drawing/2014/main" id="{F1D2D121-EE06-1959-C17A-648939D838B8}"/>
              </a:ext>
            </a:extLst>
          </p:cNvPr>
          <p:cNvSpPr>
            <a:spLocks noGrp="1"/>
          </p:cNvSpPr>
          <p:nvPr>
            <p:ph idx="1"/>
          </p:nvPr>
        </p:nvSpPr>
        <p:spPr/>
        <p:txBody>
          <a:bodyPr>
            <a:normAutofit fontScale="92500"/>
          </a:bodyPr>
          <a:lstStyle/>
          <a:p>
            <a:r>
              <a:rPr lang="en-US" dirty="0">
                <a:hlinkClick r:id="rId2"/>
              </a:rPr>
              <a:t>Kennedy v. Bremerton SD </a:t>
            </a:r>
            <a:r>
              <a:rPr lang="en-US" dirty="0"/>
              <a:t>(June 27, 2022)</a:t>
            </a:r>
          </a:p>
          <a:p>
            <a:r>
              <a:rPr lang="en-US" dirty="0"/>
              <a:t>Case involved coach who engaged in prayer immediately after games on the 50-yard line</a:t>
            </a:r>
          </a:p>
          <a:p>
            <a:r>
              <a:rPr lang="en-US" dirty="0"/>
              <a:t>District determined not to renew coach due to his failure to follow district policy and continuing to engage in religious speech in violation of Establishment Clause</a:t>
            </a:r>
          </a:p>
          <a:p>
            <a:r>
              <a:rPr lang="en-US" dirty="0"/>
              <a:t>U.S. Supreme Court determined that district violated rights of coach under First Amendment</a:t>
            </a:r>
          </a:p>
        </p:txBody>
      </p:sp>
      <p:sp>
        <p:nvSpPr>
          <p:cNvPr id="4" name="Slide Number Placeholder 3">
            <a:extLst>
              <a:ext uri="{FF2B5EF4-FFF2-40B4-BE49-F238E27FC236}">
                <a16:creationId xmlns:a16="http://schemas.microsoft.com/office/drawing/2014/main" id="{592BAF38-AEE0-3C70-9481-033522C98675}"/>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1584574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Quick Review of Key </a:t>
            </a:r>
            <a:r>
              <a:rPr lang="en-US" u="sng"/>
              <a:t>NJ </a:t>
            </a:r>
            <a:r>
              <a:rPr lang="en-US"/>
              <a:t>Cases</a:t>
            </a:r>
            <a:endParaRPr/>
          </a:p>
        </p:txBody>
      </p:sp>
      <p:sp>
        <p:nvSpPr>
          <p:cNvPr id="501" name="Google Shape;501;p8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39</a:t>
            </a:fld>
            <a:endParaRPr/>
          </a:p>
        </p:txBody>
      </p:sp>
      <p:graphicFrame>
        <p:nvGraphicFramePr>
          <p:cNvPr id="502" name="Google Shape;502;p85"/>
          <p:cNvGraphicFramePr/>
          <p:nvPr/>
        </p:nvGraphicFramePr>
        <p:xfrm>
          <a:off x="361500" y="1522775"/>
          <a:ext cx="8408000" cy="5164350"/>
        </p:xfrm>
        <a:graphic>
          <a:graphicData uri="http://schemas.openxmlformats.org/drawingml/2006/table">
            <a:tbl>
              <a:tblPr>
                <a:noFill/>
              </a:tblPr>
              <a:tblGrid>
                <a:gridCol w="4204000">
                  <a:extLst>
                    <a:ext uri="{9D8B030D-6E8A-4147-A177-3AD203B41FA5}">
                      <a16:colId xmlns:a16="http://schemas.microsoft.com/office/drawing/2014/main" val="20000"/>
                    </a:ext>
                  </a:extLst>
                </a:gridCol>
                <a:gridCol w="4204000">
                  <a:extLst>
                    <a:ext uri="{9D8B030D-6E8A-4147-A177-3AD203B41FA5}">
                      <a16:colId xmlns:a16="http://schemas.microsoft.com/office/drawing/2014/main" val="20001"/>
                    </a:ext>
                  </a:extLst>
                </a:gridCol>
              </a:tblGrid>
              <a:tr h="1003950">
                <a:tc>
                  <a:txBody>
                    <a:bodyPr/>
                    <a:lstStyle/>
                    <a:p>
                      <a:pPr marL="0" marR="0" lvl="0" indent="0" algn="l" rtl="0">
                        <a:spcBef>
                          <a:spcPts val="0"/>
                        </a:spcBef>
                        <a:spcAft>
                          <a:spcPts val="0"/>
                        </a:spcAft>
                        <a:buClr>
                          <a:schemeClr val="dk1"/>
                        </a:buClr>
                        <a:buSzPts val="2500"/>
                        <a:buFont typeface="Calibri"/>
                        <a:buNone/>
                      </a:pPr>
                      <a:r>
                        <a:rPr lang="en-US" sz="2500">
                          <a:latin typeface="Calibri"/>
                          <a:ea typeface="Calibri"/>
                          <a:cs typeface="Calibri"/>
                          <a:sym typeface="Calibri"/>
                        </a:rPr>
                        <a:t>Post</a:t>
                      </a:r>
                      <a:r>
                        <a:rPr lang="en-US" sz="2500" u="none" strike="noStrike" cap="none">
                          <a:latin typeface="Calibri"/>
                          <a:ea typeface="Calibri"/>
                          <a:cs typeface="Calibri"/>
                          <a:sym typeface="Calibri"/>
                        </a:rPr>
                        <a:t> lesson plans</a:t>
                      </a:r>
                      <a:endParaRPr sz="2500" u="none" strike="noStrike" cap="none">
                        <a:latin typeface="Calibri"/>
                        <a:ea typeface="Calibri"/>
                        <a:cs typeface="Calibri"/>
                        <a:sym typeface="Calibri"/>
                      </a:endParaRPr>
                    </a:p>
                  </a:txBody>
                  <a:tcPr marL="91425" marR="91425" marT="91425" marB="91425"/>
                </a:tc>
                <a:tc>
                  <a:txBody>
                    <a:bodyPr/>
                    <a:lstStyle/>
                    <a:p>
                      <a:pPr marL="0" marR="0" lvl="0" indent="0" algn="l" rtl="0">
                        <a:spcBef>
                          <a:spcPts val="0"/>
                        </a:spcBef>
                        <a:spcAft>
                          <a:spcPts val="0"/>
                        </a:spcAft>
                        <a:buClr>
                          <a:schemeClr val="hlink"/>
                        </a:buClr>
                        <a:buSzPts val="2500"/>
                        <a:buFont typeface="Calibri"/>
                        <a:buNone/>
                      </a:pPr>
                      <a:r>
                        <a:rPr lang="en-US" sz="2500" u="sng" strike="noStrike" cap="none" dirty="0">
                          <a:solidFill>
                            <a:schemeClr val="hlink"/>
                          </a:solidFill>
                          <a:latin typeface="Calibri"/>
                          <a:ea typeface="Calibri"/>
                          <a:cs typeface="Calibri"/>
                          <a:sym typeface="Calibri"/>
                          <a:hlinkClick r:id="rId3"/>
                        </a:rPr>
                        <a:t>Priano-Keyser in Chatham</a:t>
                      </a:r>
                      <a:endParaRPr sz="25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30250">
                <a:tc>
                  <a:txBody>
                    <a:bodyPr/>
                    <a:lstStyle/>
                    <a:p>
                      <a:pPr marL="0" marR="0" lvl="0" indent="0" algn="l" rtl="0">
                        <a:spcBef>
                          <a:spcPts val="0"/>
                        </a:spcBef>
                        <a:spcAft>
                          <a:spcPts val="0"/>
                        </a:spcAft>
                        <a:buClr>
                          <a:schemeClr val="dk1"/>
                        </a:buClr>
                        <a:buSzPts val="2500"/>
                        <a:buFont typeface="Calibri"/>
                        <a:buNone/>
                      </a:pPr>
                      <a:r>
                        <a:rPr lang="en-US" sz="2500" u="none" strike="noStrike" cap="none">
                          <a:solidFill>
                            <a:schemeClr val="dk1"/>
                          </a:solidFill>
                          <a:latin typeface="Calibri"/>
                          <a:ea typeface="Calibri"/>
                          <a:cs typeface="Calibri"/>
                          <a:sym typeface="Calibri"/>
                        </a:rPr>
                        <a:t>Avoid negativity on social media</a:t>
                      </a:r>
                      <a:endParaRPr sz="2500" u="none" strike="noStrike" cap="none">
                        <a:latin typeface="Calibri"/>
                        <a:ea typeface="Calibri"/>
                        <a:cs typeface="Calibri"/>
                        <a:sym typeface="Calibri"/>
                      </a:endParaRPr>
                    </a:p>
                  </a:txBody>
                  <a:tcPr marL="91425" marR="91425" marT="91425" marB="91425"/>
                </a:tc>
                <a:tc>
                  <a:txBody>
                    <a:bodyPr/>
                    <a:lstStyle/>
                    <a:p>
                      <a:pPr marL="0" marR="0" lvl="0" indent="0" algn="l" rtl="0">
                        <a:spcBef>
                          <a:spcPts val="0"/>
                        </a:spcBef>
                        <a:spcAft>
                          <a:spcPts val="0"/>
                        </a:spcAft>
                        <a:buClr>
                          <a:schemeClr val="hlink"/>
                        </a:buClr>
                        <a:buSzPts val="2500"/>
                        <a:buFont typeface="Calibri"/>
                        <a:buNone/>
                      </a:pPr>
                      <a:r>
                        <a:rPr lang="en-US" sz="2500" u="sng" strike="noStrike" cap="none" dirty="0">
                          <a:solidFill>
                            <a:schemeClr val="hlink"/>
                          </a:solidFill>
                          <a:latin typeface="Calibri"/>
                          <a:ea typeface="Calibri"/>
                          <a:cs typeface="Calibri"/>
                          <a:sym typeface="Calibri"/>
                          <a:hlinkClick r:id="rId4"/>
                        </a:rPr>
                        <a:t>O’Brien in Paterson</a:t>
                      </a:r>
                      <a:endParaRPr sz="25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30250">
                <a:tc>
                  <a:txBody>
                    <a:bodyPr/>
                    <a:lstStyle/>
                    <a:p>
                      <a:pPr marL="0" marR="0" lvl="0" indent="0" algn="l" rtl="0">
                        <a:spcBef>
                          <a:spcPts val="0"/>
                        </a:spcBef>
                        <a:spcAft>
                          <a:spcPts val="0"/>
                        </a:spcAft>
                        <a:buClr>
                          <a:schemeClr val="dk1"/>
                        </a:buClr>
                        <a:buSzPts val="2500"/>
                        <a:buFont typeface="Calibri"/>
                        <a:buNone/>
                      </a:pPr>
                      <a:r>
                        <a:rPr lang="en-US" sz="2500" u="none" strike="noStrike" cap="none">
                          <a:latin typeface="Calibri"/>
                          <a:ea typeface="Calibri"/>
                          <a:cs typeface="Calibri"/>
                          <a:sym typeface="Calibri"/>
                        </a:rPr>
                        <a:t>Follow directives on LGBTQ+ inclusion</a:t>
                      </a:r>
                      <a:endParaRPr sz="2500" u="none" strike="noStrike" cap="none">
                        <a:latin typeface="Calibri"/>
                        <a:ea typeface="Calibri"/>
                        <a:cs typeface="Calibri"/>
                        <a:sym typeface="Calibri"/>
                      </a:endParaRPr>
                    </a:p>
                  </a:txBody>
                  <a:tcPr marL="91425" marR="91425" marT="91425" marB="91425"/>
                </a:tc>
                <a:tc>
                  <a:txBody>
                    <a:bodyPr/>
                    <a:lstStyle/>
                    <a:p>
                      <a:pPr marL="0" marR="0" lvl="0" indent="0" algn="l" rtl="0">
                        <a:spcBef>
                          <a:spcPts val="0"/>
                        </a:spcBef>
                        <a:spcAft>
                          <a:spcPts val="0"/>
                        </a:spcAft>
                        <a:buClr>
                          <a:schemeClr val="hlink"/>
                        </a:buClr>
                        <a:buSzPts val="2500"/>
                        <a:buFont typeface="Calibri"/>
                        <a:buNone/>
                      </a:pPr>
                      <a:r>
                        <a:rPr lang="en-US" sz="2500" u="sng" strike="noStrike" cap="none" dirty="0">
                          <a:solidFill>
                            <a:schemeClr val="hlink"/>
                          </a:solidFill>
                          <a:latin typeface="Calibri"/>
                          <a:ea typeface="Calibri"/>
                          <a:cs typeface="Calibri"/>
                          <a:sym typeface="Calibri"/>
                          <a:hlinkClick r:id="rId5"/>
                        </a:rPr>
                        <a:t>Janicki in Washington Twp</a:t>
                      </a:r>
                      <a:endParaRPr sz="25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30250">
                <a:tc>
                  <a:txBody>
                    <a:bodyPr/>
                    <a:lstStyle/>
                    <a:p>
                      <a:pPr marL="0" marR="0" lvl="0" indent="0" algn="l" rtl="0">
                        <a:spcBef>
                          <a:spcPts val="0"/>
                        </a:spcBef>
                        <a:spcAft>
                          <a:spcPts val="0"/>
                        </a:spcAft>
                        <a:buClr>
                          <a:schemeClr val="dk1"/>
                        </a:buClr>
                        <a:buSzPts val="2500"/>
                        <a:buFont typeface="Calibri"/>
                        <a:buNone/>
                      </a:pPr>
                      <a:r>
                        <a:rPr lang="en-US" sz="2500" u="none" strike="noStrike" cap="none" dirty="0">
                          <a:latin typeface="Calibri"/>
                          <a:ea typeface="Calibri"/>
                          <a:cs typeface="Calibri"/>
                          <a:sym typeface="Calibri"/>
                        </a:rPr>
                        <a:t>No First Amendment right to choose what you teach</a:t>
                      </a:r>
                      <a:endParaRPr sz="2500" u="none" strike="noStrike" cap="none" dirty="0">
                        <a:latin typeface="Calibri"/>
                        <a:ea typeface="Calibri"/>
                        <a:cs typeface="Calibri"/>
                        <a:sym typeface="Calibri"/>
                      </a:endParaRPr>
                    </a:p>
                  </a:txBody>
                  <a:tcPr marL="91425" marR="91425" marT="91425" marB="91425"/>
                </a:tc>
                <a:tc>
                  <a:txBody>
                    <a:bodyPr/>
                    <a:lstStyle/>
                    <a:p>
                      <a:pPr marL="0" marR="0" lvl="0" indent="0" algn="l" rtl="0">
                        <a:spcBef>
                          <a:spcPts val="0"/>
                        </a:spcBef>
                        <a:spcAft>
                          <a:spcPts val="0"/>
                        </a:spcAft>
                        <a:buClr>
                          <a:schemeClr val="hlink"/>
                        </a:buClr>
                        <a:buSzPts val="2500"/>
                        <a:buFont typeface="Calibri"/>
                        <a:buNone/>
                      </a:pPr>
                      <a:r>
                        <a:rPr lang="en-US" sz="2500" u="sng" strike="noStrike" cap="none" dirty="0">
                          <a:solidFill>
                            <a:schemeClr val="hlink"/>
                          </a:solidFill>
                          <a:latin typeface="Calibri"/>
                          <a:ea typeface="Calibri"/>
                          <a:cs typeface="Calibri"/>
                          <a:sym typeface="Calibri"/>
                          <a:hlinkClick r:id="rId6"/>
                        </a:rPr>
                        <a:t>Melnyk in Teaneck</a:t>
                      </a:r>
                      <a:endParaRPr sz="25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1325850">
                <a:tc>
                  <a:txBody>
                    <a:bodyPr/>
                    <a:lstStyle/>
                    <a:p>
                      <a:pPr marL="0" marR="0" lvl="0" indent="0" algn="l" rtl="0">
                        <a:spcBef>
                          <a:spcPts val="0"/>
                        </a:spcBef>
                        <a:spcAft>
                          <a:spcPts val="0"/>
                        </a:spcAft>
                        <a:buClr>
                          <a:schemeClr val="dk1"/>
                        </a:buClr>
                        <a:buSzPts val="2500"/>
                        <a:buFont typeface="Calibri"/>
                        <a:buNone/>
                      </a:pPr>
                      <a:r>
                        <a:rPr lang="en-US" sz="2500" u="none" strike="noStrike" cap="none">
                          <a:latin typeface="Calibri"/>
                          <a:ea typeface="Calibri"/>
                          <a:cs typeface="Calibri"/>
                          <a:sym typeface="Calibri"/>
                        </a:rPr>
                        <a:t>Adhere to the curriculum rather than teach conspiracy theories</a:t>
                      </a:r>
                      <a:endParaRPr sz="2500" u="none" strike="noStrike" cap="none">
                        <a:latin typeface="Calibri"/>
                        <a:ea typeface="Calibri"/>
                        <a:cs typeface="Calibri"/>
                        <a:sym typeface="Calibri"/>
                      </a:endParaRPr>
                    </a:p>
                  </a:txBody>
                  <a:tcPr marL="91425" marR="91425" marT="91425" marB="91425"/>
                </a:tc>
                <a:tc>
                  <a:txBody>
                    <a:bodyPr/>
                    <a:lstStyle/>
                    <a:p>
                      <a:pPr marL="0" marR="0" lvl="0" indent="0" algn="l" rtl="0">
                        <a:spcBef>
                          <a:spcPts val="0"/>
                        </a:spcBef>
                        <a:spcAft>
                          <a:spcPts val="0"/>
                        </a:spcAft>
                        <a:buClr>
                          <a:schemeClr val="hlink"/>
                        </a:buClr>
                        <a:buSzPts val="2500"/>
                        <a:buFont typeface="Calibri"/>
                        <a:buNone/>
                      </a:pPr>
                      <a:r>
                        <a:rPr lang="en-US" sz="2500" u="sng" strike="noStrike" cap="none" dirty="0">
                          <a:solidFill>
                            <a:schemeClr val="hlink"/>
                          </a:solidFill>
                          <a:latin typeface="Calibri"/>
                          <a:ea typeface="Calibri"/>
                          <a:cs typeface="Calibri"/>
                          <a:sym typeface="Calibri"/>
                          <a:hlinkClick r:id="rId7"/>
                        </a:rPr>
                        <a:t>Ali in Woodbridge</a:t>
                      </a:r>
                      <a:endParaRPr sz="25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1185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t>Presentation Materials</a:t>
            </a:r>
          </a:p>
        </p:txBody>
      </p:sp>
      <p:sp>
        <p:nvSpPr>
          <p:cNvPr id="3" name="Content Placeholder 2"/>
          <p:cNvSpPr>
            <a:spLocks noGrp="1"/>
          </p:cNvSpPr>
          <p:nvPr>
            <p:ph idx="1"/>
          </p:nvPr>
        </p:nvSpPr>
        <p:spPr>
          <a:xfrm>
            <a:off x="228600" y="2133600"/>
            <a:ext cx="8686800" cy="3992563"/>
          </a:xfrm>
        </p:spPr>
        <p:txBody>
          <a:bodyPr>
            <a:noAutofit/>
          </a:bodyPr>
          <a:lstStyle/>
          <a:p>
            <a:pPr algn="ctr">
              <a:buNone/>
            </a:pPr>
            <a:r>
              <a:rPr lang="en-US" sz="2400" dirty="0"/>
              <a:t>Today’s document(s) can be accessed at </a:t>
            </a:r>
          </a:p>
          <a:p>
            <a:pPr algn="ctr">
              <a:buNone/>
            </a:pPr>
            <a:endParaRPr lang="en-US" sz="1200" i="1" dirty="0"/>
          </a:p>
          <a:p>
            <a:pPr algn="ctr">
              <a:buNone/>
            </a:pPr>
            <a:endParaRPr lang="en-US" sz="2000" b="1" i="1" dirty="0"/>
          </a:p>
          <a:p>
            <a:pPr algn="ctr">
              <a:buNone/>
            </a:pPr>
            <a:r>
              <a:rPr lang="en-US" sz="2400" b="1" dirty="0">
                <a:hlinkClick r:id="rId3"/>
              </a:rPr>
              <a:t>https://tinyurl.com/LO-AJG-240930</a:t>
            </a:r>
            <a:endParaRPr lang="en-US" sz="2400" b="1" dirty="0"/>
          </a:p>
          <a:p>
            <a:pPr algn="ctr">
              <a:buNone/>
            </a:pPr>
            <a:endParaRPr lang="en-US" sz="2400" dirty="0"/>
          </a:p>
          <a:p>
            <a:pPr algn="ctr">
              <a:buNone/>
            </a:pPr>
            <a:endParaRPr lang="en-US" sz="2000" i="1" dirty="0"/>
          </a:p>
          <a:p>
            <a:pPr algn="ctr">
              <a:buNone/>
            </a:pPr>
            <a:r>
              <a:rPr lang="en-US" sz="2400" dirty="0"/>
              <a:t>This folder can be accessed for </a:t>
            </a:r>
            <a:r>
              <a:rPr lang="en-US" sz="2400" b="1" u="sng" dirty="0">
                <a:solidFill>
                  <a:srgbClr val="FF0000"/>
                </a:solidFill>
              </a:rPr>
              <a:t>30 days</a:t>
            </a:r>
            <a:r>
              <a:rPr lang="en-US" sz="2400" b="1" dirty="0">
                <a:solidFill>
                  <a:srgbClr val="FF0000"/>
                </a:solidFill>
              </a:rPr>
              <a:t> </a:t>
            </a:r>
            <a:r>
              <a:rPr lang="en-US" sz="2400" dirty="0"/>
              <a:t>from the session date.</a:t>
            </a:r>
          </a:p>
          <a:p>
            <a:pPr algn="ctr">
              <a:buNone/>
            </a:pPr>
            <a:endParaRPr lang="en-US" sz="2400" i="1" dirty="0"/>
          </a:p>
          <a:p>
            <a:pPr algn="ctr">
              <a:buNone/>
            </a:pPr>
            <a:endParaRPr lang="en-US" sz="2400" i="1" dirty="0"/>
          </a:p>
          <a:p>
            <a:pPr algn="ctr">
              <a:buNone/>
            </a:pPr>
            <a:r>
              <a:rPr lang="en-US" sz="2400" b="1" i="1" dirty="0"/>
              <a:t>Please download all files before the link expires.</a:t>
            </a:r>
          </a:p>
          <a:p>
            <a:pPr algn="ctr">
              <a:buNone/>
            </a:pPr>
            <a:endParaRPr lang="en-US" sz="2400" i="1" dirty="0"/>
          </a:p>
          <a:p>
            <a:pPr algn="ctr">
              <a:buNone/>
            </a:pPr>
            <a:endParaRPr lang="en-US" sz="2400" i="1" dirty="0"/>
          </a:p>
        </p:txBody>
      </p:sp>
      <p:sp>
        <p:nvSpPr>
          <p:cNvPr id="4" name="Slide Number Placeholder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4032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F1C1-AD90-4542-16C5-FA3391DB9A74}"/>
              </a:ext>
            </a:extLst>
          </p:cNvPr>
          <p:cNvSpPr>
            <a:spLocks noGrp="1"/>
          </p:cNvSpPr>
          <p:nvPr>
            <p:ph type="title"/>
          </p:nvPr>
        </p:nvSpPr>
        <p:spPr/>
        <p:txBody>
          <a:bodyPr/>
          <a:lstStyle/>
          <a:p>
            <a:r>
              <a:rPr lang="en-US" dirty="0"/>
              <a:t>Public Speech at BOE Meetings</a:t>
            </a:r>
          </a:p>
        </p:txBody>
      </p:sp>
      <p:sp>
        <p:nvSpPr>
          <p:cNvPr id="3" name="Content Placeholder 2">
            <a:extLst>
              <a:ext uri="{FF2B5EF4-FFF2-40B4-BE49-F238E27FC236}">
                <a16:creationId xmlns:a16="http://schemas.microsoft.com/office/drawing/2014/main" id="{83FD9335-5443-C7E1-1965-ACCAF2B0E276}"/>
              </a:ext>
            </a:extLst>
          </p:cNvPr>
          <p:cNvSpPr>
            <a:spLocks noGrp="1"/>
          </p:cNvSpPr>
          <p:nvPr>
            <p:ph idx="1"/>
          </p:nvPr>
        </p:nvSpPr>
        <p:spPr>
          <a:xfrm>
            <a:off x="457200" y="1600206"/>
            <a:ext cx="8229600" cy="4756150"/>
          </a:xfrm>
        </p:spPr>
        <p:txBody>
          <a:bodyPr>
            <a:normAutofit/>
          </a:bodyPr>
          <a:lstStyle/>
          <a:p>
            <a:pPr marL="0" lvl="0" indent="0" algn="l" rtl="0">
              <a:lnSpc>
                <a:spcPct val="80000"/>
              </a:lnSpc>
              <a:spcBef>
                <a:spcPts val="0"/>
              </a:spcBef>
              <a:spcAft>
                <a:spcPts val="0"/>
              </a:spcAft>
              <a:buSzPts val="605"/>
              <a:buNone/>
            </a:pPr>
            <a:r>
              <a:rPr lang="en-US" sz="1400" u="sng" dirty="0">
                <a:solidFill>
                  <a:srgbClr val="434343"/>
                </a:solidFill>
              </a:rPr>
              <a:t>Besler v. West Windsor-Plainsboro</a:t>
            </a:r>
            <a:r>
              <a:rPr lang="en-US" sz="1400" dirty="0">
                <a:solidFill>
                  <a:srgbClr val="434343"/>
                </a:solidFill>
              </a:rPr>
              <a:t> (2010) – Involved a parent of a recent graduate coming to multiple board meetings to complain about how her daughter was allegedly treated by a coach and the district’s failure to address the behavior.  </a:t>
            </a:r>
          </a:p>
          <a:p>
            <a:pPr marL="171450" lvl="0" indent="-48133" algn="l" rtl="0">
              <a:lnSpc>
                <a:spcPct val="80000"/>
              </a:lnSpc>
              <a:spcBef>
                <a:spcPts val="750"/>
              </a:spcBef>
              <a:spcAft>
                <a:spcPts val="0"/>
              </a:spcAft>
              <a:buClr>
                <a:schemeClr val="dk1"/>
              </a:buClr>
              <a:buSzPts val="1155"/>
              <a:buNone/>
            </a:pPr>
            <a:endParaRPr lang="en-US" sz="1400" dirty="0">
              <a:solidFill>
                <a:srgbClr val="434343"/>
              </a:solidFill>
            </a:endParaRPr>
          </a:p>
          <a:p>
            <a:pPr marL="171450" lvl="0" indent="-134175" algn="l" rtl="0">
              <a:lnSpc>
                <a:spcPct val="80000"/>
              </a:lnSpc>
              <a:spcBef>
                <a:spcPts val="750"/>
              </a:spcBef>
              <a:spcAft>
                <a:spcPts val="0"/>
              </a:spcAft>
              <a:buClr>
                <a:srgbClr val="434343"/>
              </a:buClr>
              <a:buSzPts val="1355"/>
              <a:buChar char="•"/>
            </a:pPr>
            <a:r>
              <a:rPr lang="en-US" sz="1400" dirty="0">
                <a:solidFill>
                  <a:srgbClr val="434343"/>
                </a:solidFill>
              </a:rPr>
              <a:t>Board President was viewed as final policymaker acting on behalf of the school district when he prevented citizen from making public comments.</a:t>
            </a:r>
          </a:p>
          <a:p>
            <a:pPr marL="514350" lvl="1" indent="-143192" algn="l" rtl="0">
              <a:lnSpc>
                <a:spcPct val="80000"/>
              </a:lnSpc>
              <a:spcBef>
                <a:spcPts val="750"/>
              </a:spcBef>
              <a:spcAft>
                <a:spcPts val="0"/>
              </a:spcAft>
              <a:buClr>
                <a:srgbClr val="434343"/>
              </a:buClr>
              <a:buSzPts val="1355"/>
              <a:buChar char="•"/>
            </a:pPr>
            <a:r>
              <a:rPr lang="en-US" sz="1400" dirty="0">
                <a:solidFill>
                  <a:srgbClr val="434343"/>
                </a:solidFill>
              </a:rPr>
              <a:t>  Other audience members allowed to speak between 7 to 12 minutes</a:t>
            </a:r>
          </a:p>
          <a:p>
            <a:pPr marL="514350" lvl="1" indent="-143192" algn="l" rtl="0">
              <a:lnSpc>
                <a:spcPct val="80000"/>
              </a:lnSpc>
              <a:spcBef>
                <a:spcPts val="750"/>
              </a:spcBef>
              <a:spcAft>
                <a:spcPts val="0"/>
              </a:spcAft>
              <a:buClr>
                <a:srgbClr val="434343"/>
              </a:buClr>
              <a:buSzPts val="1355"/>
              <a:buChar char="•"/>
            </a:pPr>
            <a:r>
              <a:rPr lang="en-US" sz="1400" dirty="0">
                <a:solidFill>
                  <a:srgbClr val="434343"/>
                </a:solidFill>
              </a:rPr>
              <a:t>  Plaintiff’s comments limited to no more than 30 seconds</a:t>
            </a:r>
          </a:p>
          <a:p>
            <a:pPr marL="514350" lvl="1" indent="-132715" algn="l" rtl="0">
              <a:lnSpc>
                <a:spcPct val="80000"/>
              </a:lnSpc>
              <a:spcBef>
                <a:spcPts val="750"/>
              </a:spcBef>
              <a:spcAft>
                <a:spcPts val="0"/>
              </a:spcAft>
              <a:buClr>
                <a:srgbClr val="434343"/>
              </a:buClr>
              <a:buSzPts val="1190"/>
              <a:buChar char="•"/>
            </a:pPr>
            <a:r>
              <a:rPr lang="en-US" sz="1400" dirty="0">
                <a:solidFill>
                  <a:srgbClr val="434343"/>
                </a:solidFill>
              </a:rPr>
              <a:t>  Prior to Plaintiff speaking, BOE President seemingly directed “tailored” comments towards Plaintiff</a:t>
            </a:r>
          </a:p>
          <a:p>
            <a:pPr marL="171450" lvl="0" indent="-143192" algn="l" rtl="0">
              <a:lnSpc>
                <a:spcPct val="80000"/>
              </a:lnSpc>
              <a:spcBef>
                <a:spcPts val="750"/>
              </a:spcBef>
              <a:spcAft>
                <a:spcPts val="0"/>
              </a:spcAft>
              <a:buClr>
                <a:srgbClr val="434343"/>
              </a:buClr>
              <a:buSzPts val="1355"/>
              <a:buChar char="•"/>
            </a:pPr>
            <a:r>
              <a:rPr lang="en-US" sz="1400" dirty="0">
                <a:solidFill>
                  <a:srgbClr val="434343"/>
                </a:solidFill>
              </a:rPr>
              <a:t>Argument that any mistake was that of Board President alone and not attributable to district was rejected by NJ Supreme Court.</a:t>
            </a:r>
          </a:p>
          <a:p>
            <a:pPr marL="514350" lvl="1" indent="-132715" algn="l" rtl="0">
              <a:lnSpc>
                <a:spcPct val="80000"/>
              </a:lnSpc>
              <a:spcBef>
                <a:spcPts val="750"/>
              </a:spcBef>
              <a:spcAft>
                <a:spcPts val="0"/>
              </a:spcAft>
              <a:buClr>
                <a:srgbClr val="434343"/>
              </a:buClr>
              <a:buSzPts val="1190"/>
              <a:buChar char="•"/>
            </a:pPr>
            <a:r>
              <a:rPr lang="en-US" sz="1400" dirty="0">
                <a:solidFill>
                  <a:srgbClr val="434343"/>
                </a:solidFill>
              </a:rPr>
              <a:t>There was sufficient evidence to hold the BOE directly liable for a 1st Amendment violation of the BOE President, by silencing the Plaintiff because of the “unpopular viewpoint”</a:t>
            </a:r>
          </a:p>
          <a:p>
            <a:pPr marL="514350" lvl="1" indent="-132715" algn="l" rtl="0">
              <a:lnSpc>
                <a:spcPct val="80000"/>
              </a:lnSpc>
              <a:spcBef>
                <a:spcPts val="750"/>
              </a:spcBef>
              <a:spcAft>
                <a:spcPts val="0"/>
              </a:spcAft>
              <a:buClr>
                <a:srgbClr val="434343"/>
              </a:buClr>
              <a:buSzPts val="1190"/>
              <a:buChar char="•"/>
            </a:pPr>
            <a:r>
              <a:rPr lang="en-US" sz="1400" dirty="0">
                <a:solidFill>
                  <a:srgbClr val="434343"/>
                </a:solidFill>
              </a:rPr>
              <a:t>Finding of 1st Amendment violation upheld on Appeal</a:t>
            </a:r>
          </a:p>
          <a:p>
            <a:pPr marL="171450" lvl="0" indent="-48133" algn="l" rtl="0">
              <a:lnSpc>
                <a:spcPct val="80000"/>
              </a:lnSpc>
              <a:spcBef>
                <a:spcPts val="750"/>
              </a:spcBef>
              <a:spcAft>
                <a:spcPts val="0"/>
              </a:spcAft>
              <a:buClr>
                <a:schemeClr val="dk1"/>
              </a:buClr>
              <a:buSzPts val="1155"/>
              <a:buNone/>
            </a:pPr>
            <a:endParaRPr lang="en-US" sz="1400" dirty="0">
              <a:solidFill>
                <a:srgbClr val="434343"/>
              </a:solidFill>
            </a:endParaRPr>
          </a:p>
          <a:p>
            <a:pPr marL="171450" lvl="0" indent="-134175" algn="l" rtl="0">
              <a:lnSpc>
                <a:spcPct val="80000"/>
              </a:lnSpc>
              <a:spcBef>
                <a:spcPts val="750"/>
              </a:spcBef>
              <a:spcAft>
                <a:spcPts val="0"/>
              </a:spcAft>
              <a:buClr>
                <a:srgbClr val="434343"/>
              </a:buClr>
              <a:buSzPts val="1355"/>
              <a:buChar char="•"/>
            </a:pPr>
            <a:r>
              <a:rPr lang="en-US" sz="1400" dirty="0">
                <a:solidFill>
                  <a:srgbClr val="434343"/>
                </a:solidFill>
              </a:rPr>
              <a:t>Initial award of $100,000 for emotional distress for the Father ultimately deemed excessive.  Reversed and remanded re:  appropriate damages</a:t>
            </a:r>
          </a:p>
          <a:p>
            <a:pPr marL="514350" lvl="1" indent="-143192" algn="l" rtl="0">
              <a:lnSpc>
                <a:spcPct val="80000"/>
              </a:lnSpc>
              <a:spcBef>
                <a:spcPts val="750"/>
              </a:spcBef>
              <a:spcAft>
                <a:spcPts val="0"/>
              </a:spcAft>
              <a:buClr>
                <a:srgbClr val="434343"/>
              </a:buClr>
              <a:buSzPts val="1355"/>
              <a:buChar char="•"/>
            </a:pPr>
            <a:r>
              <a:rPr lang="en-US" sz="1400" dirty="0">
                <a:solidFill>
                  <a:srgbClr val="434343"/>
                </a:solidFill>
              </a:rPr>
              <a:t>Jury award for Father’s “pain and suffering”</a:t>
            </a:r>
          </a:p>
          <a:p>
            <a:pPr marL="514350" lvl="1" indent="-132715" algn="l" rtl="0">
              <a:lnSpc>
                <a:spcPct val="80000"/>
              </a:lnSpc>
              <a:spcBef>
                <a:spcPts val="750"/>
              </a:spcBef>
              <a:spcAft>
                <a:spcPts val="0"/>
              </a:spcAft>
              <a:buClr>
                <a:srgbClr val="434343"/>
              </a:buClr>
              <a:buSzPts val="1190"/>
              <a:buChar char="•"/>
            </a:pPr>
            <a:r>
              <a:rPr lang="en-US" sz="1400" dirty="0">
                <a:solidFill>
                  <a:srgbClr val="434343"/>
                </a:solidFill>
              </a:rPr>
              <a:t>Plaintiff failed to offer sufficient evidence to warrant awarded damages</a:t>
            </a:r>
          </a:p>
        </p:txBody>
      </p:sp>
      <p:sp>
        <p:nvSpPr>
          <p:cNvPr id="4" name="Slide Number Placeholder 3">
            <a:extLst>
              <a:ext uri="{FF2B5EF4-FFF2-40B4-BE49-F238E27FC236}">
                <a16:creationId xmlns:a16="http://schemas.microsoft.com/office/drawing/2014/main" id="{1308609D-4B71-0314-39EB-A986526AF06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40</a:t>
            </a:fld>
            <a:endParaRPr lang="en-US" dirty="0">
              <a:solidFill>
                <a:prstClr val="black">
                  <a:tint val="75000"/>
                </a:prstClr>
              </a:solidFill>
            </a:endParaRPr>
          </a:p>
        </p:txBody>
      </p:sp>
    </p:spTree>
    <p:extLst>
      <p:ext uri="{BB962C8B-B14F-4D97-AF65-F5344CB8AC3E}">
        <p14:creationId xmlns:p14="http://schemas.microsoft.com/office/powerpoint/2010/main" val="4132641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4B223-4F7C-7B3B-72B9-9895B424A009}"/>
              </a:ext>
            </a:extLst>
          </p:cNvPr>
          <p:cNvSpPr>
            <a:spLocks noGrp="1"/>
          </p:cNvSpPr>
          <p:nvPr>
            <p:ph type="title"/>
          </p:nvPr>
        </p:nvSpPr>
        <p:spPr/>
        <p:txBody>
          <a:bodyPr>
            <a:normAutofit fontScale="90000"/>
          </a:bodyPr>
          <a:lstStyle/>
          <a:p>
            <a:r>
              <a:rPr lang="en-US" dirty="0"/>
              <a:t>Key Considerations for Addressing Critiques at BOE Meetings</a:t>
            </a:r>
          </a:p>
        </p:txBody>
      </p:sp>
      <p:sp>
        <p:nvSpPr>
          <p:cNvPr id="3" name="Content Placeholder 2">
            <a:extLst>
              <a:ext uri="{FF2B5EF4-FFF2-40B4-BE49-F238E27FC236}">
                <a16:creationId xmlns:a16="http://schemas.microsoft.com/office/drawing/2014/main" id="{A995F793-27A4-1749-70E4-11C35F284445}"/>
              </a:ext>
            </a:extLst>
          </p:cNvPr>
          <p:cNvSpPr>
            <a:spLocks noGrp="1"/>
          </p:cNvSpPr>
          <p:nvPr>
            <p:ph idx="1"/>
          </p:nvPr>
        </p:nvSpPr>
        <p:spPr/>
        <p:txBody>
          <a:bodyPr>
            <a:normAutofit fontScale="92500" lnSpcReduction="20000"/>
          </a:bodyPr>
          <a:lstStyle/>
          <a:p>
            <a:r>
              <a:rPr lang="en-US" dirty="0"/>
              <a:t>Was critique by BOE member, staff member, or member of the public?</a:t>
            </a:r>
          </a:p>
          <a:p>
            <a:r>
              <a:rPr lang="en-US" dirty="0"/>
              <a:t>Did speech constitute a true threat?</a:t>
            </a:r>
          </a:p>
          <a:p>
            <a:r>
              <a:rPr lang="en-US" dirty="0"/>
              <a:t>Did the speech involve specific factual allegations that are false?  What evidence exists to prove statements are false?</a:t>
            </a:r>
          </a:p>
          <a:p>
            <a:r>
              <a:rPr lang="en-US" dirty="0"/>
              <a:t>Is the staff member who is subject of criticism a major of bargaining unit?  Nontenured?</a:t>
            </a:r>
          </a:p>
          <a:p>
            <a:r>
              <a:rPr lang="en-US" dirty="0"/>
              <a:t>What opportunities have been provided for the staff member to be seen in positive light by BOE and community?</a:t>
            </a:r>
          </a:p>
        </p:txBody>
      </p:sp>
      <p:sp>
        <p:nvSpPr>
          <p:cNvPr id="4" name="Slide Number Placeholder 3">
            <a:extLst>
              <a:ext uri="{FF2B5EF4-FFF2-40B4-BE49-F238E27FC236}">
                <a16:creationId xmlns:a16="http://schemas.microsoft.com/office/drawing/2014/main" id="{319D3BD3-1805-58C2-4E1C-CCFBB64C2FC9}"/>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41</a:t>
            </a:fld>
            <a:endParaRPr lang="en-US" dirty="0">
              <a:solidFill>
                <a:prstClr val="black">
                  <a:tint val="75000"/>
                </a:prstClr>
              </a:solidFill>
            </a:endParaRPr>
          </a:p>
        </p:txBody>
      </p:sp>
    </p:spTree>
    <p:extLst>
      <p:ext uri="{BB962C8B-B14F-4D97-AF65-F5344CB8AC3E}">
        <p14:creationId xmlns:p14="http://schemas.microsoft.com/office/powerpoint/2010/main" val="3228121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bwMode="auto">
          <a:noFill/>
        </p:spPr>
        <p:txBody>
          <a:bodyPr wrap="square" lIns="91440" tIns="45720" rIns="91440" bIns="45720" numCol="1" anchorCtr="0" compatLnSpc="1">
            <a:prstTxWarp prst="textNoShape">
              <a:avLst/>
            </a:prstTxWarp>
            <a:normAutofit/>
          </a:bodyPr>
          <a:lstStyle/>
          <a:p>
            <a:pPr algn="ctr"/>
            <a:r>
              <a:rPr lang="en-US" u="sng" dirty="0"/>
              <a:t>Student F</a:t>
            </a:r>
            <a:r>
              <a:rPr lang="en-US" u="sng" dirty="0">
                <a:ln>
                  <a:noFill/>
                </a:ln>
                <a:effectLst/>
              </a:rPr>
              <a:t>reedom of </a:t>
            </a:r>
            <a:r>
              <a:rPr lang="en-US" u="sng" dirty="0"/>
              <a:t>Speech</a:t>
            </a:r>
            <a:endParaRPr lang="en-US" u="sng" dirty="0">
              <a:ln>
                <a:noFill/>
              </a:ln>
              <a:effectLst/>
            </a:endParaRPr>
          </a:p>
        </p:txBody>
      </p:sp>
      <p:sp>
        <p:nvSpPr>
          <p:cNvPr id="26626" name="Rectangle 3"/>
          <p:cNvSpPr>
            <a:spLocks noGrp="1"/>
          </p:cNvSpPr>
          <p:nvPr>
            <p:ph idx="1"/>
          </p:nvPr>
        </p:nvSpPr>
        <p:spPr/>
        <p:txBody>
          <a:bodyPr>
            <a:normAutofit fontScale="92500" lnSpcReduction="20000"/>
          </a:bodyPr>
          <a:lstStyle/>
          <a:p>
            <a:pPr marL="636588" indent="-571500">
              <a:buNone/>
            </a:pPr>
            <a:r>
              <a:rPr lang="en-US" i="1" dirty="0">
                <a:solidFill>
                  <a:srgbClr val="C00000"/>
                </a:solidFill>
              </a:rPr>
              <a:t>Tinker </a:t>
            </a:r>
            <a:r>
              <a:rPr lang="en-US" dirty="0">
                <a:solidFill>
                  <a:srgbClr val="C00000"/>
                </a:solidFill>
              </a:rPr>
              <a:t>rule:  schools can restrict student expression only if the expression “materially and substantially interferes with the requirements of appropriate discipline in the operation of the school.” </a:t>
            </a:r>
          </a:p>
          <a:p>
            <a:pPr marL="636588" indent="-571500"/>
            <a:r>
              <a:rPr lang="en-US" dirty="0"/>
              <a:t>Schools cannot silence “speech which does not disrupt the school environment and does not negatively interfere with the rights of others.” </a:t>
            </a:r>
            <a:endParaRPr lang="en-US" i="1" dirty="0"/>
          </a:p>
          <a:p>
            <a:pPr marL="636588" indent="-571500"/>
            <a:r>
              <a:rPr lang="en-US" dirty="0"/>
              <a:t>Schools cannot prohibit speech simply to avoid discomfort or unpleasantness, or because the point of view expressed is unpopular</a:t>
            </a:r>
          </a:p>
          <a:p>
            <a:pPr marL="636588" indent="-571500" eaLnBrk="1" hangingPunct="1">
              <a:buNone/>
            </a:pPr>
            <a:endParaRPr lang="en-US" i="1" dirty="0"/>
          </a:p>
          <a:p>
            <a:pPr marL="636588" indent="-571500" eaLnBrk="1" hangingPunct="1">
              <a:buNone/>
            </a:pPr>
            <a:endParaRPr lang="en-US" i="1" dirty="0"/>
          </a:p>
        </p:txBody>
      </p:sp>
      <p:sp>
        <p:nvSpPr>
          <p:cNvPr id="4" name="TextBox 3"/>
          <p:cNvSpPr txBox="1"/>
          <p:nvPr/>
        </p:nvSpPr>
        <p:spPr>
          <a:xfrm>
            <a:off x="533400" y="6477000"/>
            <a:ext cx="8382000" cy="24622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000" dirty="0"/>
              <a:t>© Copyright 2016 Foundation for Educational Administration, Inc</a:t>
            </a:r>
          </a:p>
        </p:txBody>
      </p:sp>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u="sng" dirty="0"/>
              <a:t>Student Free Speech:  </a:t>
            </a:r>
            <a:r>
              <a:rPr lang="en-US" u="sng" dirty="0" err="1"/>
              <a:t>Cyberspeech</a:t>
            </a:r>
            <a:endParaRPr lang="en-US" u="sng" dirty="0"/>
          </a:p>
        </p:txBody>
      </p:sp>
      <p:sp>
        <p:nvSpPr>
          <p:cNvPr id="3" name="Content Placeholder 2"/>
          <p:cNvSpPr>
            <a:spLocks noGrp="1"/>
          </p:cNvSpPr>
          <p:nvPr>
            <p:ph idx="1"/>
          </p:nvPr>
        </p:nvSpPr>
        <p:spPr>
          <a:xfrm>
            <a:off x="457200" y="1371600"/>
            <a:ext cx="8229600" cy="4525963"/>
          </a:xfrm>
        </p:spPr>
        <p:txBody>
          <a:bodyPr>
            <a:normAutofit fontScale="77500" lnSpcReduction="20000"/>
          </a:bodyPr>
          <a:lstStyle/>
          <a:p>
            <a:pPr>
              <a:lnSpc>
                <a:spcPct val="90000"/>
              </a:lnSpc>
            </a:pPr>
            <a:endParaRPr lang="en-US" dirty="0"/>
          </a:p>
          <a:p>
            <a:pPr>
              <a:lnSpc>
                <a:spcPct val="90000"/>
              </a:lnSpc>
            </a:pPr>
            <a:r>
              <a:rPr lang="en-US" dirty="0"/>
              <a:t>High school student created fake website profile outside school that portrayed principal as drug &amp; alcohol abuser, sex addict, thief; site had open access to viewers; student was disciplined with suspension</a:t>
            </a:r>
          </a:p>
          <a:p>
            <a:pPr lvl="1">
              <a:lnSpc>
                <a:spcPct val="90000"/>
              </a:lnSpc>
            </a:pPr>
            <a:r>
              <a:rPr lang="en-US" dirty="0"/>
              <a:t>Discipline was held to violate 1</a:t>
            </a:r>
            <a:r>
              <a:rPr lang="en-US" baseline="30000" dirty="0"/>
              <a:t>st</a:t>
            </a:r>
            <a:r>
              <a:rPr lang="en-US" dirty="0"/>
              <a:t> Am. right of expression because site had not substantially disrupted school</a:t>
            </a:r>
          </a:p>
          <a:p>
            <a:pPr eaLnBrk="1" hangingPunct="1">
              <a:lnSpc>
                <a:spcPct val="90000"/>
              </a:lnSpc>
              <a:buNone/>
            </a:pPr>
            <a:r>
              <a:rPr lang="en-US" sz="2000" i="1" dirty="0"/>
              <a:t>         </a:t>
            </a:r>
            <a:r>
              <a:rPr lang="en-US" sz="2000" i="1" dirty="0" err="1"/>
              <a:t>Layshock</a:t>
            </a:r>
            <a:r>
              <a:rPr lang="en-US" sz="2000" i="1" dirty="0"/>
              <a:t> v. Hermitage Sch. Dist.  </a:t>
            </a:r>
            <a:r>
              <a:rPr lang="en-US" sz="2000" dirty="0"/>
              <a:t>(3d Cir. 2011)</a:t>
            </a:r>
          </a:p>
          <a:p>
            <a:pPr eaLnBrk="1" hangingPunct="1">
              <a:lnSpc>
                <a:spcPct val="90000"/>
              </a:lnSpc>
              <a:buNone/>
            </a:pPr>
            <a:endParaRPr lang="en-US" sz="2000" dirty="0"/>
          </a:p>
          <a:p>
            <a:pPr eaLnBrk="1" hangingPunct="1">
              <a:lnSpc>
                <a:spcPct val="90000"/>
              </a:lnSpc>
              <a:buNone/>
            </a:pPr>
            <a:endParaRPr lang="en-US" sz="2000" dirty="0"/>
          </a:p>
          <a:p>
            <a:pPr>
              <a:lnSpc>
                <a:spcPct val="90000"/>
              </a:lnSpc>
            </a:pPr>
            <a:r>
              <a:rPr lang="en-US" dirty="0"/>
              <a:t>Middle school student created website profile of principal with lewd language with limited access to viewers; student disciplined with suspension</a:t>
            </a:r>
          </a:p>
          <a:p>
            <a:pPr lvl="1">
              <a:lnSpc>
                <a:spcPct val="90000"/>
              </a:lnSpc>
            </a:pPr>
            <a:r>
              <a:rPr lang="en-US" dirty="0"/>
              <a:t>Suspension held to violate student’s right of expression because it didn’t cause substantial disruption in school</a:t>
            </a:r>
          </a:p>
          <a:p>
            <a:pPr lvl="1">
              <a:lnSpc>
                <a:spcPct val="90000"/>
              </a:lnSpc>
              <a:buNone/>
            </a:pPr>
            <a:r>
              <a:rPr lang="en-US" sz="1900" dirty="0"/>
              <a:t>      </a:t>
            </a:r>
            <a:r>
              <a:rPr lang="en-US" sz="1900" i="1" dirty="0"/>
              <a:t>J.S. v. Blue Mountain Sch. Dist.  </a:t>
            </a:r>
            <a:r>
              <a:rPr lang="en-US" sz="1900" dirty="0"/>
              <a:t>(3d Cir. 2011)</a:t>
            </a:r>
          </a:p>
          <a:p>
            <a:pPr eaLnBrk="1" hangingPunct="1">
              <a:lnSpc>
                <a:spcPct val="90000"/>
              </a:lnSpc>
              <a:buNone/>
            </a:pPr>
            <a:endParaRPr lang="en-US" sz="2000" dirty="0"/>
          </a:p>
          <a:p>
            <a:endParaRPr lang="en-US" dirty="0"/>
          </a:p>
        </p:txBody>
      </p:sp>
      <p:sp>
        <p:nvSpPr>
          <p:cNvPr id="4" name="TextBox 3"/>
          <p:cNvSpPr txBox="1"/>
          <p:nvPr/>
        </p:nvSpPr>
        <p:spPr>
          <a:xfrm>
            <a:off x="381000" y="6324600"/>
            <a:ext cx="8382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t>© Copyright 2016 Foundation for Educational Administration, Inc</a:t>
            </a:r>
          </a:p>
        </p:txBody>
      </p:sp>
      <p:sp>
        <p:nvSpPr>
          <p:cNvPr id="5" name="Slide Number Placeholder 4"/>
          <p:cNvSpPr>
            <a:spLocks noGrp="1"/>
          </p:cNvSpPr>
          <p:nvPr>
            <p:ph type="sldNum" sz="quarter" idx="12"/>
          </p:nvPr>
        </p:nvSpPr>
        <p:spPr/>
        <p:txBody>
          <a:bodyPr/>
          <a:lstStyle/>
          <a:p>
            <a:fld id="{20A061F7-6855-4A8E-AA1A-9613EAB8CC12}"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0" y="136525"/>
            <a:ext cx="9144000" cy="1143000"/>
          </a:xfrm>
          <a:prstGeom prst="rect">
            <a:avLst/>
          </a:prstGeom>
          <a:noFill/>
          <a:ln>
            <a:noFill/>
          </a:ln>
        </p:spPr>
        <p:txBody>
          <a:bodyPr spcFirstLastPara="1" wrap="square" lIns="91425" tIns="45700" rIns="91425" bIns="45700" anchor="ctr" anchorCtr="0">
            <a:noAutofit/>
          </a:bodyPr>
          <a:lstStyle/>
          <a:p>
            <a:pPr lvl="0">
              <a:lnSpc>
                <a:spcPct val="90000"/>
              </a:lnSpc>
              <a:spcBef>
                <a:spcPts val="0"/>
              </a:spcBef>
              <a:buClr>
                <a:schemeClr val="dk1"/>
              </a:buClr>
              <a:buSzPts val="1800"/>
            </a:pPr>
            <a:r>
              <a:rPr lang="en-US" sz="3600" dirty="0"/>
              <a:t>Student Discipline – First Amendment Rights</a:t>
            </a:r>
            <a:endParaRPr sz="3600" dirty="0">
              <a:solidFill>
                <a:srgbClr val="3868D4"/>
              </a:solidFill>
            </a:endParaRPr>
          </a:p>
        </p:txBody>
      </p:sp>
      <p:sp>
        <p:nvSpPr>
          <p:cNvPr id="241" name="Google Shape;241;p34"/>
          <p:cNvSpPr txBox="1">
            <a:spLocks noGrp="1"/>
          </p:cNvSpPr>
          <p:nvPr>
            <p:ph idx="1"/>
          </p:nvPr>
        </p:nvSpPr>
        <p:spPr>
          <a:xfrm>
            <a:off x="377575" y="1279525"/>
            <a:ext cx="8388849" cy="5032259"/>
          </a:xfrm>
          <a:prstGeom prst="rect">
            <a:avLst/>
          </a:prstGeom>
          <a:noFill/>
          <a:ln>
            <a:noFill/>
          </a:ln>
        </p:spPr>
        <p:txBody>
          <a:bodyPr spcFirstLastPara="1" wrap="square" lIns="91425" tIns="45700" rIns="91425" bIns="45700" anchor="t" anchorCtr="0">
            <a:noAutofit/>
          </a:bodyPr>
          <a:lstStyle/>
          <a:p>
            <a:pPr marL="228600" indent="-228600" algn="ctr">
              <a:lnSpc>
                <a:spcPct val="70000"/>
              </a:lnSpc>
              <a:spcBef>
                <a:spcPts val="0"/>
              </a:spcBef>
              <a:buClr>
                <a:schemeClr val="dk1"/>
              </a:buClr>
              <a:buSzPts val="1595"/>
              <a:buNone/>
            </a:pPr>
            <a:r>
              <a:rPr lang="en-US" sz="2400" b="1" dirty="0">
                <a:solidFill>
                  <a:srgbClr val="3B8EDE"/>
                </a:solidFill>
              </a:rPr>
              <a:t>B.L., a minor, by and through her father Lawrence Levy and her mother Betty Lou Levy v.  Mahanoy Area School District, Third Circuit C of A, June 30, 2020, U.S. Supreme Court, Decided 6/23/2021</a:t>
            </a:r>
            <a:endParaRPr lang="en-US" sz="2400" u="sng" dirty="0">
              <a:solidFill>
                <a:srgbClr val="3B8EDE"/>
              </a:solidFill>
            </a:endParaRPr>
          </a:p>
          <a:p>
            <a:pPr marL="0" lvl="0" indent="0" algn="l" rtl="0">
              <a:lnSpc>
                <a:spcPct val="70000"/>
              </a:lnSpc>
              <a:spcBef>
                <a:spcPts val="1000"/>
              </a:spcBef>
              <a:spcAft>
                <a:spcPts val="0"/>
              </a:spcAft>
              <a:buClr>
                <a:schemeClr val="dk1"/>
              </a:buClr>
              <a:buSzPts val="1595"/>
              <a:buNone/>
            </a:pPr>
            <a:endParaRPr lang="en-US" sz="1000" dirty="0"/>
          </a:p>
          <a:p>
            <a:pPr marL="228600" lvl="0" indent="-228600" algn="l" rtl="0">
              <a:lnSpc>
                <a:spcPct val="70000"/>
              </a:lnSpc>
              <a:spcBef>
                <a:spcPts val="1000"/>
              </a:spcBef>
              <a:spcAft>
                <a:spcPts val="0"/>
              </a:spcAft>
              <a:buClr>
                <a:schemeClr val="dk1"/>
              </a:buClr>
              <a:buSzPts val="1595"/>
              <a:buChar char="•"/>
            </a:pPr>
            <a:r>
              <a:rPr lang="en-US" sz="2200" dirty="0"/>
              <a:t>A frustrated cheerleader after having only made the JV team posted a picture to “snapchat” with a caption “F**k school f**k softball f**k cheer f**k everything.” </a:t>
            </a:r>
            <a:endParaRPr sz="2200" dirty="0"/>
          </a:p>
          <a:p>
            <a:pPr marL="228600" lvl="0" indent="-228600" algn="l" rtl="0">
              <a:lnSpc>
                <a:spcPct val="70000"/>
              </a:lnSpc>
              <a:spcBef>
                <a:spcPts val="1000"/>
              </a:spcBef>
              <a:spcAft>
                <a:spcPts val="0"/>
              </a:spcAft>
              <a:buClr>
                <a:schemeClr val="dk1"/>
              </a:buClr>
              <a:buSzPts val="1595"/>
              <a:buChar char="•"/>
            </a:pPr>
            <a:r>
              <a:rPr lang="en-US" sz="2200" dirty="0"/>
              <a:t>The post circulated at least among her 250 “friends” on her feed. </a:t>
            </a:r>
            <a:endParaRPr sz="2200" dirty="0"/>
          </a:p>
          <a:p>
            <a:pPr marL="228600" lvl="0" indent="-228600" algn="l" rtl="0">
              <a:lnSpc>
                <a:spcPct val="70000"/>
              </a:lnSpc>
              <a:spcBef>
                <a:spcPts val="1000"/>
              </a:spcBef>
              <a:spcAft>
                <a:spcPts val="0"/>
              </a:spcAft>
              <a:buClr>
                <a:schemeClr val="dk1"/>
              </a:buClr>
              <a:buSzPts val="1595"/>
              <a:buChar char="•"/>
            </a:pPr>
            <a:r>
              <a:rPr lang="en-US" sz="2200" dirty="0"/>
              <a:t>Someone ultimately took a screenshot of the post and circulated it further — eventually making its way to the coaches, who then removed her from the team, claiming a violation of a school policy relative to extracurricular activities. </a:t>
            </a:r>
            <a:endParaRPr sz="2200" dirty="0"/>
          </a:p>
          <a:p>
            <a:pPr marL="228600" lvl="0" indent="-228600">
              <a:lnSpc>
                <a:spcPct val="70000"/>
              </a:lnSpc>
              <a:spcBef>
                <a:spcPts val="1000"/>
              </a:spcBef>
              <a:buClr>
                <a:schemeClr val="dk1"/>
              </a:buClr>
              <a:buSzPts val="1595"/>
            </a:pPr>
            <a:r>
              <a:rPr lang="en-US" sz="2200" dirty="0"/>
              <a:t>Student challenged the discipline, school district upheld the discipline.</a:t>
            </a:r>
          </a:p>
          <a:p>
            <a:pPr marL="228600" lvl="0" indent="-228600">
              <a:lnSpc>
                <a:spcPct val="70000"/>
              </a:lnSpc>
              <a:spcBef>
                <a:spcPts val="1000"/>
              </a:spcBef>
              <a:buClr>
                <a:schemeClr val="dk1"/>
              </a:buClr>
              <a:buSzPts val="1595"/>
            </a:pPr>
            <a:r>
              <a:rPr lang="en-US" sz="2200" dirty="0"/>
              <a:t>Student brought action against school district, alleging that suspension based on her social media post, made on a Saturday, violated her First Amendment rights.</a:t>
            </a:r>
          </a:p>
          <a:p>
            <a:pPr marL="228600" lvl="0" indent="-228600">
              <a:lnSpc>
                <a:spcPct val="70000"/>
              </a:lnSpc>
              <a:spcBef>
                <a:spcPts val="1000"/>
              </a:spcBef>
              <a:buClr>
                <a:schemeClr val="dk1"/>
              </a:buClr>
              <a:buSzPts val="1595"/>
            </a:pPr>
            <a:r>
              <a:rPr lang="en-US" sz="2200" b="1" dirty="0"/>
              <a:t>SCOTUS HELD District violated Student’s First Amendment Rights</a:t>
            </a:r>
            <a:endParaRPr sz="2200" b="1" dirty="0"/>
          </a:p>
          <a:p>
            <a:pPr marL="228600" lvl="0" indent="-228600" algn="l" rtl="0">
              <a:lnSpc>
                <a:spcPct val="70000"/>
              </a:lnSpc>
              <a:spcBef>
                <a:spcPts val="1000"/>
              </a:spcBef>
              <a:spcAft>
                <a:spcPts val="0"/>
              </a:spcAft>
              <a:buClr>
                <a:schemeClr val="dk1"/>
              </a:buClr>
              <a:buSzPts val="1595"/>
              <a:buNone/>
            </a:pPr>
            <a:endParaRPr sz="1595" u="sng" dirty="0"/>
          </a:p>
        </p:txBody>
      </p:sp>
      <p:sp>
        <p:nvSpPr>
          <p:cNvPr id="3" name="Slide Number Placeholder 2">
            <a:extLst>
              <a:ext uri="{FF2B5EF4-FFF2-40B4-BE49-F238E27FC236}">
                <a16:creationId xmlns:a16="http://schemas.microsoft.com/office/drawing/2014/main" id="{D47F66EC-11DB-4E30-8260-8CDE619D00F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44</a:t>
            </a:fld>
            <a:endParaRPr lang="en-US" dirty="0">
              <a:solidFill>
                <a:prstClr val="black">
                  <a:tint val="75000"/>
                </a:prstClr>
              </a:solidFill>
            </a:endParaRPr>
          </a:p>
        </p:txBody>
      </p:sp>
    </p:spTree>
    <p:extLst>
      <p:ext uri="{BB962C8B-B14F-4D97-AF65-F5344CB8AC3E}">
        <p14:creationId xmlns:p14="http://schemas.microsoft.com/office/powerpoint/2010/main" val="3961296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rrowheads="1"/>
          </p:cNvSpPr>
          <p:nvPr>
            <p:ph type="title"/>
          </p:nvPr>
        </p:nvSpPr>
        <p:spPr>
          <a:xfrm>
            <a:off x="609600" y="228600"/>
            <a:ext cx="7498080" cy="1143000"/>
          </a:xfrm>
        </p:spPr>
        <p:txBody>
          <a:bodyPr>
            <a:normAutofit/>
          </a:bodyPr>
          <a:lstStyle/>
          <a:p>
            <a:pPr eaLnBrk="1" fontAlgn="auto" hangingPunct="1">
              <a:spcAft>
                <a:spcPts val="0"/>
              </a:spcAft>
              <a:defRPr/>
            </a:pPr>
            <a:r>
              <a:rPr lang="en-US" sz="4000" u="sng" dirty="0"/>
              <a:t>What Student Speech is Protected?</a:t>
            </a:r>
          </a:p>
        </p:txBody>
      </p:sp>
      <p:sp>
        <p:nvSpPr>
          <p:cNvPr id="12290" name="Rectangle 3"/>
          <p:cNvSpPr>
            <a:spLocks noGrp="1" noChangeArrowheads="1"/>
          </p:cNvSpPr>
          <p:nvPr>
            <p:ph idx="1"/>
          </p:nvPr>
        </p:nvSpPr>
        <p:spPr>
          <a:xfrm>
            <a:off x="685800" y="1295400"/>
            <a:ext cx="7620000" cy="5105400"/>
          </a:xfrm>
        </p:spPr>
        <p:txBody>
          <a:bodyPr>
            <a:normAutofit fontScale="77500" lnSpcReduction="20000"/>
          </a:bodyPr>
          <a:lstStyle/>
          <a:p>
            <a:r>
              <a:rPr lang="en-US" sz="2800" dirty="0"/>
              <a:t>Speech that does not materially and substantially interfere with the operation of the school – VERY BROAD</a:t>
            </a:r>
          </a:p>
          <a:p>
            <a:pPr>
              <a:buNone/>
            </a:pPr>
            <a:endParaRPr lang="en-US" sz="2800" dirty="0">
              <a:solidFill>
                <a:schemeClr val="tx2"/>
              </a:solidFill>
            </a:endParaRPr>
          </a:p>
          <a:p>
            <a:pPr>
              <a:buNone/>
            </a:pPr>
            <a:endParaRPr lang="en-US" sz="2800" dirty="0">
              <a:solidFill>
                <a:schemeClr val="tx2"/>
              </a:solidFill>
            </a:endParaRPr>
          </a:p>
          <a:p>
            <a:pPr algn="ctr">
              <a:buNone/>
            </a:pPr>
            <a:r>
              <a:rPr lang="en-US" sz="4700" u="sng" dirty="0"/>
              <a:t>What Student Speech is NOT Protected?</a:t>
            </a:r>
          </a:p>
          <a:p>
            <a:endParaRPr lang="en-US" sz="2800" dirty="0"/>
          </a:p>
          <a:p>
            <a:r>
              <a:rPr lang="en-US" sz="2800" dirty="0"/>
              <a:t>Threats of violence</a:t>
            </a:r>
          </a:p>
          <a:p>
            <a:pPr lvl="1"/>
            <a:r>
              <a:rPr lang="en-US" sz="2300" dirty="0"/>
              <a:t>Communication takes many forms - words, symbols, clothing, etc. </a:t>
            </a:r>
            <a:endParaRPr lang="en-US" sz="3200" dirty="0"/>
          </a:p>
          <a:p>
            <a:r>
              <a:rPr lang="en-US" sz="2800" dirty="0"/>
              <a:t>Promoting illegal drugs, other illegal activity</a:t>
            </a:r>
          </a:p>
          <a:p>
            <a:r>
              <a:rPr lang="en-US" sz="2800" dirty="0"/>
              <a:t>Lewd and vulgar language</a:t>
            </a:r>
          </a:p>
          <a:p>
            <a:r>
              <a:rPr lang="en-US" sz="2800" dirty="0"/>
              <a:t>HIB</a:t>
            </a:r>
          </a:p>
          <a:p>
            <a:r>
              <a:rPr lang="en-US" sz="2800" dirty="0"/>
              <a:t>Conduct away from school grounds – IF substantial disruption in school</a:t>
            </a:r>
            <a:endParaRPr lang="en-US" dirty="0"/>
          </a:p>
          <a:p>
            <a:pPr eaLnBrk="1" hangingPunct="1">
              <a:buNone/>
            </a:pPr>
            <a:endParaRPr lang="en-US" sz="3600" b="1" dirty="0"/>
          </a:p>
          <a:p>
            <a:pPr eaLnBrk="1" hangingPunct="1">
              <a:buFont typeface="Wingdings" pitchFamily="2" charset="2"/>
              <a:buNone/>
            </a:pPr>
            <a:endParaRPr lang="en-US" sz="3600" b="1" dirty="0"/>
          </a:p>
        </p:txBody>
      </p:sp>
      <p:sp>
        <p:nvSpPr>
          <p:cNvPr id="4" name="TextBox 3"/>
          <p:cNvSpPr txBox="1"/>
          <p:nvPr/>
        </p:nvSpPr>
        <p:spPr>
          <a:xfrm>
            <a:off x="533400" y="6477000"/>
            <a:ext cx="8382000" cy="24622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000" dirty="0"/>
              <a:t>©Copyright 2016 Foundation for Educational Administration, Inc.</a:t>
            </a:r>
          </a:p>
        </p:txBody>
      </p:sp>
      <p:sp>
        <p:nvSpPr>
          <p:cNvPr id="5" name="Slide Number Placeholder 4"/>
          <p:cNvSpPr>
            <a:spLocks noGrp="1"/>
          </p:cNvSpPr>
          <p:nvPr>
            <p:ph type="sldNum" sz="quarter" idx="12"/>
          </p:nvPr>
        </p:nvSpPr>
        <p:spPr/>
        <p:txBody>
          <a:bodyPr/>
          <a:lstStyle/>
          <a:p>
            <a:pPr>
              <a:defRPr/>
            </a:pPr>
            <a:fld id="{E443D2D3-79D4-425E-A51E-1C8F275C5E7B}"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7515-81FF-4AEB-B8F7-B83810B33031}"/>
              </a:ext>
            </a:extLst>
          </p:cNvPr>
          <p:cNvSpPr>
            <a:spLocks noGrp="1"/>
          </p:cNvSpPr>
          <p:nvPr>
            <p:ph type="title"/>
          </p:nvPr>
        </p:nvSpPr>
        <p:spPr/>
        <p:txBody>
          <a:bodyPr/>
          <a:lstStyle/>
          <a:p>
            <a:r>
              <a:rPr lang="en-US" dirty="0"/>
              <a:t>New Law – Student Journalism</a:t>
            </a:r>
          </a:p>
        </p:txBody>
      </p:sp>
      <p:sp>
        <p:nvSpPr>
          <p:cNvPr id="3" name="Content Placeholder 2">
            <a:extLst>
              <a:ext uri="{FF2B5EF4-FFF2-40B4-BE49-F238E27FC236}">
                <a16:creationId xmlns:a16="http://schemas.microsoft.com/office/drawing/2014/main" id="{07661044-1ECE-4154-AEE4-CED1AD27FDEF}"/>
              </a:ext>
            </a:extLst>
          </p:cNvPr>
          <p:cNvSpPr>
            <a:spLocks noGrp="1"/>
          </p:cNvSpPr>
          <p:nvPr>
            <p:ph idx="1"/>
          </p:nvPr>
        </p:nvSpPr>
        <p:spPr/>
        <p:txBody>
          <a:bodyPr>
            <a:normAutofit fontScale="92500" lnSpcReduction="20000"/>
          </a:bodyPr>
          <a:lstStyle/>
          <a:p>
            <a:r>
              <a:rPr lang="en-US" dirty="0"/>
              <a:t>P.L. 2021. c.309</a:t>
            </a:r>
          </a:p>
          <a:p>
            <a:r>
              <a:rPr lang="en-US" dirty="0"/>
              <a:t>By the start of the 2022-23 school year, all school districts must adopt a policy on student freedom of expression.</a:t>
            </a:r>
          </a:p>
          <a:p>
            <a:r>
              <a:rPr lang="en-US" dirty="0"/>
              <a:t>Policy may include limit on language that is profane, harassing, intimidating or bullying</a:t>
            </a:r>
          </a:p>
          <a:p>
            <a:r>
              <a:rPr lang="en-US" dirty="0"/>
              <a:t>Establishes that student journalists shall be responsible for determining the news, opinion, feature, and advertising content of school-sponsored publications, subject to certain limitations</a:t>
            </a:r>
          </a:p>
        </p:txBody>
      </p:sp>
      <p:sp>
        <p:nvSpPr>
          <p:cNvPr id="4" name="Slide Number Placeholder 3">
            <a:extLst>
              <a:ext uri="{FF2B5EF4-FFF2-40B4-BE49-F238E27FC236}">
                <a16:creationId xmlns:a16="http://schemas.microsoft.com/office/drawing/2014/main" id="{CCD94BBF-3217-45E9-B6FE-8EE31A2BD5EC}"/>
              </a:ext>
            </a:extLst>
          </p:cNvPr>
          <p:cNvSpPr>
            <a:spLocks noGrp="1"/>
          </p:cNvSpPr>
          <p:nvPr>
            <p:ph type="sldNum" sz="quarter" idx="12"/>
          </p:nvPr>
        </p:nvSpPr>
        <p:spPr/>
        <p:txBody>
          <a:bodyPr/>
          <a:lstStyle/>
          <a:p>
            <a:pPr>
              <a:defRPr/>
            </a:pPr>
            <a:fld id="{E443D2D3-79D4-425E-A51E-1C8F275C5E7B}" type="slidenum">
              <a:rPr lang="en-US" smtClean="0"/>
              <a:pPr>
                <a:defRPr/>
              </a:pPr>
              <a:t>46</a:t>
            </a:fld>
            <a:endParaRPr lang="en-US" dirty="0"/>
          </a:p>
        </p:txBody>
      </p:sp>
    </p:spTree>
    <p:extLst>
      <p:ext uri="{BB962C8B-B14F-4D97-AF65-F5344CB8AC3E}">
        <p14:creationId xmlns:p14="http://schemas.microsoft.com/office/powerpoint/2010/main" val="2294221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57E2-2C26-4B04-8748-9D23BF6DEA87}"/>
              </a:ext>
            </a:extLst>
          </p:cNvPr>
          <p:cNvSpPr>
            <a:spLocks noGrp="1"/>
          </p:cNvSpPr>
          <p:nvPr>
            <p:ph type="title"/>
          </p:nvPr>
        </p:nvSpPr>
        <p:spPr/>
        <p:txBody>
          <a:bodyPr/>
          <a:lstStyle/>
          <a:p>
            <a:r>
              <a:rPr lang="en-US" dirty="0"/>
              <a:t>New Law – Student Journalism</a:t>
            </a:r>
          </a:p>
        </p:txBody>
      </p:sp>
      <p:sp>
        <p:nvSpPr>
          <p:cNvPr id="3" name="Content Placeholder 2">
            <a:extLst>
              <a:ext uri="{FF2B5EF4-FFF2-40B4-BE49-F238E27FC236}">
                <a16:creationId xmlns:a16="http://schemas.microsoft.com/office/drawing/2014/main" id="{D8F2E0D0-7860-4B3F-9454-AF001336F7D0}"/>
              </a:ext>
            </a:extLst>
          </p:cNvPr>
          <p:cNvSpPr>
            <a:spLocks noGrp="1"/>
          </p:cNvSpPr>
          <p:nvPr>
            <p:ph idx="1"/>
          </p:nvPr>
        </p:nvSpPr>
        <p:spPr/>
        <p:txBody>
          <a:bodyPr>
            <a:normAutofit fontScale="85000" lnSpcReduction="20000"/>
          </a:bodyPr>
          <a:lstStyle/>
          <a:p>
            <a:r>
              <a:rPr lang="en-US" dirty="0"/>
              <a:t>School officials may not engage in prior restraint of student journalism, unless it:</a:t>
            </a:r>
          </a:p>
          <a:p>
            <a:pPr lvl="1"/>
            <a:r>
              <a:rPr lang="en-US" dirty="0"/>
              <a:t>(1) is libelous or slanderous; </a:t>
            </a:r>
          </a:p>
          <a:p>
            <a:pPr lvl="1"/>
            <a:r>
              <a:rPr lang="en-US" dirty="0"/>
              <a:t>(2) constitutes an unwarranted invasion of privacy;  </a:t>
            </a:r>
          </a:p>
          <a:p>
            <a:pPr lvl="1"/>
            <a:r>
              <a:rPr lang="en-US" dirty="0"/>
              <a:t>(3) is profane or obscene;</a:t>
            </a:r>
          </a:p>
          <a:p>
            <a:pPr lvl="1"/>
            <a:r>
              <a:rPr lang="en-US" dirty="0"/>
              <a:t>(4) violates federal or State law; or </a:t>
            </a:r>
          </a:p>
          <a:p>
            <a:pPr lvl="1"/>
            <a:r>
              <a:rPr lang="en-US" dirty="0"/>
              <a:t>(5) so incites students as to create a clear and present danger of the commission of an unlawful act, the violation of school district policies, or the material and substantial disruption of the orderly operation of the school.</a:t>
            </a:r>
          </a:p>
          <a:p>
            <a:r>
              <a:rPr lang="en-US" dirty="0"/>
              <a:t>Any prior restraint must identify specific reason for restraint based on the above. </a:t>
            </a:r>
          </a:p>
        </p:txBody>
      </p:sp>
      <p:sp>
        <p:nvSpPr>
          <p:cNvPr id="4" name="Slide Number Placeholder 3">
            <a:extLst>
              <a:ext uri="{FF2B5EF4-FFF2-40B4-BE49-F238E27FC236}">
                <a16:creationId xmlns:a16="http://schemas.microsoft.com/office/drawing/2014/main" id="{53EC304D-7C46-4B24-BFE8-9EB06EDEF729}"/>
              </a:ext>
            </a:extLst>
          </p:cNvPr>
          <p:cNvSpPr>
            <a:spLocks noGrp="1"/>
          </p:cNvSpPr>
          <p:nvPr>
            <p:ph type="sldNum" sz="quarter" idx="12"/>
          </p:nvPr>
        </p:nvSpPr>
        <p:spPr/>
        <p:txBody>
          <a:bodyPr/>
          <a:lstStyle/>
          <a:p>
            <a:pPr>
              <a:defRPr/>
            </a:pPr>
            <a:fld id="{E443D2D3-79D4-425E-A51E-1C8F275C5E7B}" type="slidenum">
              <a:rPr lang="en-US" smtClean="0"/>
              <a:pPr>
                <a:defRPr/>
              </a:pPr>
              <a:t>47</a:t>
            </a:fld>
            <a:endParaRPr lang="en-US" dirty="0"/>
          </a:p>
        </p:txBody>
      </p:sp>
    </p:spTree>
    <p:extLst>
      <p:ext uri="{BB962C8B-B14F-4D97-AF65-F5344CB8AC3E}">
        <p14:creationId xmlns:p14="http://schemas.microsoft.com/office/powerpoint/2010/main" val="1372326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C2A8-935E-043F-DD56-C07A1EEB5BB2}"/>
              </a:ext>
            </a:extLst>
          </p:cNvPr>
          <p:cNvSpPr>
            <a:spLocks noGrp="1"/>
          </p:cNvSpPr>
          <p:nvPr>
            <p:ph type="title"/>
          </p:nvPr>
        </p:nvSpPr>
        <p:spPr/>
        <p:txBody>
          <a:bodyPr/>
          <a:lstStyle/>
          <a:p>
            <a:r>
              <a:rPr lang="en-US" dirty="0"/>
              <a:t>Framework for PROMOTING CIVIL DISCOURSE</a:t>
            </a:r>
          </a:p>
        </p:txBody>
      </p:sp>
    </p:spTree>
    <p:extLst>
      <p:ext uri="{BB962C8B-B14F-4D97-AF65-F5344CB8AC3E}">
        <p14:creationId xmlns:p14="http://schemas.microsoft.com/office/powerpoint/2010/main" val="1852239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Healthy Workplace Environment Policy</a:t>
            </a:r>
          </a:p>
        </p:txBody>
      </p:sp>
      <p:sp>
        <p:nvSpPr>
          <p:cNvPr id="28675" name="Rectangle 3"/>
          <p:cNvSpPr>
            <a:spLocks noGrp="1" noChangeArrowheads="1"/>
          </p:cNvSpPr>
          <p:nvPr>
            <p:ph idx="1"/>
          </p:nvPr>
        </p:nvSpPr>
        <p:spPr>
          <a:xfrm>
            <a:off x="457200" y="1600200"/>
            <a:ext cx="8229600" cy="4525963"/>
          </a:xfrm>
        </p:spPr>
        <p:txBody>
          <a:bodyPr>
            <a:normAutofit fontScale="92500" lnSpcReduction="20000"/>
          </a:bodyPr>
          <a:lstStyle/>
          <a:p>
            <a:pPr lvl="1"/>
            <a:r>
              <a:rPr lang="en-US" altLang="en-US" dirty="0"/>
              <a:t>Employees must maintain a healthy workplace by interacting with others with “dignity and respect”</a:t>
            </a:r>
          </a:p>
          <a:p>
            <a:pPr lvl="1"/>
            <a:endParaRPr lang="en-US" altLang="en-US" dirty="0"/>
          </a:p>
          <a:p>
            <a:pPr lvl="1"/>
            <a:r>
              <a:rPr lang="en-US" altLang="en-US" dirty="0"/>
              <a:t>Employee creates unhealthy workplace when they engage in:</a:t>
            </a:r>
          </a:p>
          <a:p>
            <a:pPr lvl="1"/>
            <a:endParaRPr lang="en-US" altLang="en-US" dirty="0"/>
          </a:p>
          <a:p>
            <a:pPr lvl="2"/>
            <a:r>
              <a:rPr lang="en-US" altLang="en-US" dirty="0"/>
              <a:t>Repeated malicious conduct;</a:t>
            </a:r>
          </a:p>
          <a:p>
            <a:pPr lvl="2"/>
            <a:endParaRPr lang="en-US" altLang="en-US" dirty="0"/>
          </a:p>
          <a:p>
            <a:pPr lvl="2"/>
            <a:r>
              <a:rPr lang="en-US" altLang="en-US" dirty="0"/>
              <a:t>A reasonable person would find such conduct:</a:t>
            </a:r>
          </a:p>
          <a:p>
            <a:pPr lvl="2"/>
            <a:endParaRPr lang="en-US" altLang="en-US" dirty="0"/>
          </a:p>
          <a:p>
            <a:pPr lvl="3"/>
            <a:r>
              <a:rPr lang="en-US" altLang="en-US" dirty="0"/>
              <a:t>Hostile; or </a:t>
            </a:r>
          </a:p>
          <a:p>
            <a:pPr lvl="3"/>
            <a:endParaRPr lang="en-US" altLang="en-US" dirty="0"/>
          </a:p>
          <a:p>
            <a:pPr lvl="3"/>
            <a:r>
              <a:rPr lang="en-US" altLang="en-US" dirty="0"/>
              <a:t>Offensive</a:t>
            </a:r>
          </a:p>
          <a:p>
            <a:pPr lvl="3"/>
            <a:endParaRPr lang="en-US" altLang="en-US" dirty="0"/>
          </a:p>
        </p:txBody>
      </p:sp>
      <p:sp>
        <p:nvSpPr>
          <p:cNvPr id="4" name="Slide Number Placeholder 3"/>
          <p:cNvSpPr>
            <a:spLocks noGrp="1"/>
          </p:cNvSpPr>
          <p:nvPr>
            <p:ph type="sldNum" sz="quarter" idx="12"/>
          </p:nvPr>
        </p:nvSpPr>
        <p:spPr>
          <a:xfrm>
            <a:off x="6553200" y="6356350"/>
            <a:ext cx="2133600" cy="365125"/>
          </a:xfrm>
        </p:spPr>
        <p:txBody>
          <a:bodyPr/>
          <a:lstStyle/>
          <a:p>
            <a:fld id="{C5F8BF1A-9023-4DE0-8EDF-EE62EBA37EE7}" type="slidenum">
              <a:rPr lang="en-US" altLang="en-US" smtClean="0"/>
              <a:pPr/>
              <a:t>49</a:t>
            </a:fld>
            <a:endParaRPr lang="en-US" altLang="en-US" dirty="0"/>
          </a:p>
        </p:txBody>
      </p:sp>
    </p:spTree>
    <p:extLst>
      <p:ext uri="{BB962C8B-B14F-4D97-AF65-F5344CB8AC3E}">
        <p14:creationId xmlns:p14="http://schemas.microsoft.com/office/powerpoint/2010/main" val="1620126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strips(downRight)">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2345-D975-138B-5AB5-20998264DB42}"/>
              </a:ext>
            </a:extLst>
          </p:cNvPr>
          <p:cNvSpPr>
            <a:spLocks noGrp="1"/>
          </p:cNvSpPr>
          <p:nvPr>
            <p:ph type="title"/>
          </p:nvPr>
        </p:nvSpPr>
        <p:spPr/>
        <p:txBody>
          <a:bodyPr/>
          <a:lstStyle/>
          <a:p>
            <a:r>
              <a:rPr lang="en-US" dirty="0"/>
              <a:t>Great Partnership</a:t>
            </a:r>
          </a:p>
        </p:txBody>
      </p:sp>
      <p:sp>
        <p:nvSpPr>
          <p:cNvPr id="3" name="Content Placeholder 2">
            <a:extLst>
              <a:ext uri="{FF2B5EF4-FFF2-40B4-BE49-F238E27FC236}">
                <a16:creationId xmlns:a16="http://schemas.microsoft.com/office/drawing/2014/main" id="{15EF4CED-2692-0342-6522-221D83DBE340}"/>
              </a:ext>
            </a:extLst>
          </p:cNvPr>
          <p:cNvSpPr>
            <a:spLocks noGrp="1"/>
          </p:cNvSpPr>
          <p:nvPr>
            <p:ph idx="1"/>
          </p:nvPr>
        </p:nvSpPr>
        <p:spPr/>
        <p:txBody>
          <a:bodyPr/>
          <a:lstStyle/>
          <a:p>
            <a:r>
              <a:rPr lang="en-US" dirty="0"/>
              <a:t>LEGAL ONE partnership with Arthur J. Gallagher, Alliant, New Jersey Schools Insurance Group</a:t>
            </a:r>
          </a:p>
          <a:p>
            <a:pPr marL="0" indent="0">
              <a:buNone/>
            </a:pPr>
            <a:endParaRPr lang="en-US" dirty="0"/>
          </a:p>
          <a:p>
            <a:r>
              <a:rPr lang="en-US" dirty="0"/>
              <a:t>Upcoming training and podcasts</a:t>
            </a:r>
          </a:p>
          <a:p>
            <a:endParaRPr lang="en-US" dirty="0"/>
          </a:p>
          <a:p>
            <a:r>
              <a:rPr lang="en-US" dirty="0"/>
              <a:t>School Law Central</a:t>
            </a:r>
          </a:p>
        </p:txBody>
      </p:sp>
      <p:sp>
        <p:nvSpPr>
          <p:cNvPr id="4" name="Slide Number Placeholder 3">
            <a:extLst>
              <a:ext uri="{FF2B5EF4-FFF2-40B4-BE49-F238E27FC236}">
                <a16:creationId xmlns:a16="http://schemas.microsoft.com/office/drawing/2014/main" id="{B2BBF414-BDF1-D956-D737-45790F88C44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804320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Healthy Workplace Environment Policy</a:t>
            </a:r>
          </a:p>
        </p:txBody>
      </p:sp>
      <p:sp>
        <p:nvSpPr>
          <p:cNvPr id="28675" name="Rectangle 3"/>
          <p:cNvSpPr>
            <a:spLocks noGrp="1"/>
          </p:cNvSpPr>
          <p:nvPr>
            <p:ph idx="1"/>
          </p:nvPr>
        </p:nvSpPr>
        <p:spPr>
          <a:xfrm>
            <a:off x="457200" y="1600200"/>
            <a:ext cx="8229600" cy="4525963"/>
          </a:xfrm>
        </p:spPr>
        <p:txBody>
          <a:bodyPr>
            <a:normAutofit fontScale="92500" lnSpcReduction="10000"/>
          </a:bodyPr>
          <a:lstStyle/>
          <a:p>
            <a:pPr lvl="1"/>
            <a:r>
              <a:rPr lang="en-US" altLang="en-US" dirty="0"/>
              <a:t>Employee must maintain a healthy workplace by interacting with others with “dignity and respect”</a:t>
            </a:r>
          </a:p>
          <a:p>
            <a:pPr lvl="1"/>
            <a:endParaRPr lang="en-US" altLang="en-US" dirty="0"/>
          </a:p>
          <a:p>
            <a:pPr lvl="1"/>
            <a:r>
              <a:rPr lang="en-US" altLang="en-US" dirty="0"/>
              <a:t>Employees creates an unhealthy workplace when they engage in:</a:t>
            </a:r>
          </a:p>
          <a:p>
            <a:pPr lvl="3"/>
            <a:r>
              <a:rPr lang="en-US" altLang="en-US" dirty="0"/>
              <a:t>Repeated verbal abuse of another in the form of derogatory remarks or insults;</a:t>
            </a:r>
          </a:p>
          <a:p>
            <a:pPr lvl="3"/>
            <a:endParaRPr lang="en-US" altLang="en-US" dirty="0"/>
          </a:p>
          <a:p>
            <a:pPr lvl="3"/>
            <a:r>
              <a:rPr lang="en-US" altLang="en-US" dirty="0"/>
              <a:t>Verbal or physical conduct that a REASONABLE PERSON would find threatening, intimidating, or humiliating; or </a:t>
            </a:r>
          </a:p>
          <a:p>
            <a:pPr lvl="3"/>
            <a:endParaRPr lang="en-US" altLang="en-US" dirty="0"/>
          </a:p>
          <a:p>
            <a:pPr lvl="3"/>
            <a:r>
              <a:rPr lang="en-US" altLang="en-US" dirty="0"/>
              <a:t>Gratuitous sabotage or undermining of another’s work performance</a:t>
            </a:r>
          </a:p>
          <a:p>
            <a:pPr lvl="3"/>
            <a:endParaRPr lang="en-US" altLang="en-US" dirty="0"/>
          </a:p>
        </p:txBody>
      </p:sp>
      <p:sp>
        <p:nvSpPr>
          <p:cNvPr id="4" name="Slide Number Placeholder 3"/>
          <p:cNvSpPr>
            <a:spLocks noGrp="1"/>
          </p:cNvSpPr>
          <p:nvPr>
            <p:ph type="sldNum" sz="quarter" idx="12"/>
          </p:nvPr>
        </p:nvSpPr>
        <p:spPr>
          <a:xfrm>
            <a:off x="6553200" y="6356350"/>
            <a:ext cx="2133600" cy="365125"/>
          </a:xfrm>
        </p:spPr>
        <p:txBody>
          <a:bodyPr/>
          <a:lstStyle/>
          <a:p>
            <a:fld id="{80339BDA-BB25-4A97-9CBF-59EB621E5DAC}" type="slidenum">
              <a:rPr lang="en-US" altLang="en-US" smtClean="0"/>
              <a:pPr/>
              <a:t>50</a:t>
            </a:fld>
            <a:endParaRPr lang="en-US" altLang="en-US" dirty="0"/>
          </a:p>
        </p:txBody>
      </p:sp>
    </p:spTree>
    <p:extLst>
      <p:ext uri="{BB962C8B-B14F-4D97-AF65-F5344CB8AC3E}">
        <p14:creationId xmlns:p14="http://schemas.microsoft.com/office/powerpoint/2010/main" val="384842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strips(downRight)">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Beware of False Equivalencies</a:t>
            </a:r>
          </a:p>
        </p:txBody>
      </p:sp>
      <p:sp>
        <p:nvSpPr>
          <p:cNvPr id="3" name="Content Placeholder 2"/>
          <p:cNvSpPr>
            <a:spLocks noGrp="1"/>
          </p:cNvSpPr>
          <p:nvPr>
            <p:ph idx="1"/>
          </p:nvPr>
        </p:nvSpPr>
        <p:spPr/>
        <p:txBody>
          <a:bodyPr>
            <a:normAutofit fontScale="92500"/>
          </a:bodyPr>
          <a:lstStyle/>
          <a:p>
            <a:r>
              <a:rPr lang="en-US" dirty="0"/>
              <a:t>Not all issues have two credible sides, even if information can be located online (e.g., no room to debate the “positives” of slavery)</a:t>
            </a:r>
          </a:p>
          <a:p>
            <a:r>
              <a:rPr lang="en-US" dirty="0"/>
              <a:t>Anchors</a:t>
            </a:r>
          </a:p>
          <a:p>
            <a:pPr lvl="1"/>
            <a:r>
              <a:rPr lang="en-US" dirty="0"/>
              <a:t>NJ Student Learning Standards</a:t>
            </a:r>
          </a:p>
          <a:p>
            <a:pPr lvl="1"/>
            <a:r>
              <a:rPr lang="en-US" dirty="0"/>
              <a:t>United Nations </a:t>
            </a:r>
            <a:r>
              <a:rPr lang="en-US" dirty="0">
                <a:hlinkClick r:id="rId2"/>
              </a:rPr>
              <a:t>Universal Declaration of Human Rights</a:t>
            </a:r>
            <a:endParaRPr lang="en-US" dirty="0"/>
          </a:p>
          <a:p>
            <a:pPr lvl="1"/>
            <a:r>
              <a:rPr lang="en-US" dirty="0"/>
              <a:t>District approved curriculum</a:t>
            </a:r>
          </a:p>
          <a:p>
            <a:pPr lvl="1"/>
            <a:r>
              <a:rPr lang="en-US" dirty="0"/>
              <a:t>NJ Statutory Requirements (e.g., P.L. 2021, c. 32 requirement to address DEI K-12</a:t>
            </a:r>
          </a:p>
          <a:p>
            <a:endParaRPr lang="en-US" dirty="0"/>
          </a:p>
        </p:txBody>
      </p:sp>
      <p:sp>
        <p:nvSpPr>
          <p:cNvPr id="4" name="Slide Number Placeholder 3"/>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51</a:t>
            </a:fld>
            <a:endParaRPr lang="en-US" dirty="0">
              <a:solidFill>
                <a:prstClr val="black">
                  <a:tint val="75000"/>
                </a:prstClr>
              </a:solidFill>
            </a:endParaRPr>
          </a:p>
        </p:txBody>
      </p:sp>
    </p:spTree>
    <p:extLst>
      <p:ext uri="{BB962C8B-B14F-4D97-AF65-F5344CB8AC3E}">
        <p14:creationId xmlns:p14="http://schemas.microsoft.com/office/powerpoint/2010/main" val="3933904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t>New Law – Information Literacy</a:t>
            </a:r>
            <a:endParaRPr/>
          </a:p>
        </p:txBody>
      </p:sp>
      <p:sp>
        <p:nvSpPr>
          <p:cNvPr id="514" name="Google Shape;514;p7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55000" lnSpcReduction="20000"/>
          </a:bodyPr>
          <a:lstStyle/>
          <a:p>
            <a:pPr marL="457200" lvl="0" indent="-385762" algn="l" rtl="0">
              <a:lnSpc>
                <a:spcPct val="100000"/>
              </a:lnSpc>
              <a:spcBef>
                <a:spcPts val="0"/>
              </a:spcBef>
              <a:spcAft>
                <a:spcPts val="0"/>
              </a:spcAft>
              <a:buClr>
                <a:schemeClr val="dk1"/>
              </a:buClr>
              <a:buSzPct val="132352"/>
              <a:buChar char="•"/>
            </a:pPr>
            <a:r>
              <a:rPr lang="en-US" sz="3400"/>
              <a:t>New Jersey enacts </a:t>
            </a:r>
            <a:r>
              <a:rPr lang="en-US" sz="3400" u="sng">
                <a:solidFill>
                  <a:schemeClr val="hlink"/>
                </a:solidFill>
                <a:hlinkClick r:id="rId3"/>
              </a:rPr>
              <a:t>first in nation information literacy law</a:t>
            </a:r>
            <a:endParaRPr sz="3400"/>
          </a:p>
          <a:p>
            <a:pPr marL="457200" lvl="0" indent="-228600" algn="l" rtl="0">
              <a:lnSpc>
                <a:spcPct val="100000"/>
              </a:lnSpc>
              <a:spcBef>
                <a:spcPts val="0"/>
              </a:spcBef>
              <a:spcAft>
                <a:spcPts val="0"/>
              </a:spcAft>
              <a:buClr>
                <a:schemeClr val="dk1"/>
              </a:buClr>
              <a:buSzPct val="132352"/>
              <a:buNone/>
            </a:pPr>
            <a:endParaRPr sz="3400" b="0" i="0">
              <a:solidFill>
                <a:srgbClr val="333333"/>
              </a:solidFill>
            </a:endParaRPr>
          </a:p>
          <a:p>
            <a:pPr marL="457200" lvl="0" indent="-385762" algn="l" rtl="0">
              <a:lnSpc>
                <a:spcPct val="100000"/>
              </a:lnSpc>
              <a:spcBef>
                <a:spcPts val="0"/>
              </a:spcBef>
              <a:spcAft>
                <a:spcPts val="0"/>
              </a:spcAft>
              <a:buClr>
                <a:schemeClr val="dk1"/>
              </a:buClr>
              <a:buSzPct val="132352"/>
              <a:buChar char="•"/>
            </a:pPr>
            <a:r>
              <a:rPr lang="en-US" sz="3400" b="0" i="0">
                <a:solidFill>
                  <a:srgbClr val="333333"/>
                </a:solidFill>
              </a:rPr>
              <a:t>Each school district will incorporate instruction on information literacy in an appropriate place in the curriculum of students in grades kindergarten through 12 as part of the district’s implementation of the New Jersey Student Learning Standards. The guidelines will include, at a minimum, the following: </a:t>
            </a:r>
            <a:endParaRPr/>
          </a:p>
          <a:p>
            <a:pPr marL="457200" lvl="0" indent="-228600" algn="l" rtl="0">
              <a:lnSpc>
                <a:spcPct val="100000"/>
              </a:lnSpc>
              <a:spcBef>
                <a:spcPts val="0"/>
              </a:spcBef>
              <a:spcAft>
                <a:spcPts val="0"/>
              </a:spcAft>
              <a:buClr>
                <a:schemeClr val="dk1"/>
              </a:buClr>
              <a:buSzPct val="132352"/>
              <a:buNone/>
            </a:pPr>
            <a:endParaRPr sz="3400" b="0" i="0">
              <a:solidFill>
                <a:srgbClr val="333333"/>
              </a:solidFill>
            </a:endParaRPr>
          </a:p>
          <a:p>
            <a:pPr marL="914400" lvl="1" indent="-385762" algn="l" rtl="0">
              <a:lnSpc>
                <a:spcPct val="100000"/>
              </a:lnSpc>
              <a:spcBef>
                <a:spcPts val="0"/>
              </a:spcBef>
              <a:spcAft>
                <a:spcPts val="0"/>
              </a:spcAft>
              <a:buSzPct val="132352"/>
              <a:buFont typeface="Arial"/>
              <a:buAutoNum type="arabicPeriod"/>
            </a:pPr>
            <a:r>
              <a:rPr lang="en-US" sz="3400" b="0" i="0">
                <a:solidFill>
                  <a:srgbClr val="333333"/>
                </a:solidFill>
              </a:rPr>
              <a:t>the research process and how information is created and produced;</a:t>
            </a:r>
            <a:endParaRPr sz="3400" b="0" i="0">
              <a:solidFill>
                <a:srgbClr val="333333"/>
              </a:solidFill>
            </a:endParaRPr>
          </a:p>
          <a:p>
            <a:pPr marL="914400" lvl="1" indent="-385762" algn="l" rtl="0">
              <a:lnSpc>
                <a:spcPct val="100000"/>
              </a:lnSpc>
              <a:spcBef>
                <a:spcPts val="0"/>
              </a:spcBef>
              <a:spcAft>
                <a:spcPts val="0"/>
              </a:spcAft>
              <a:buSzPct val="132352"/>
              <a:buFont typeface="Arial"/>
              <a:buAutoNum type="arabicPeriod"/>
            </a:pPr>
            <a:r>
              <a:rPr lang="en-US" sz="3400" b="0" i="0">
                <a:solidFill>
                  <a:srgbClr val="333333"/>
                </a:solidFill>
              </a:rPr>
              <a:t>critical thinking and using information resources;</a:t>
            </a:r>
            <a:endParaRPr sz="3400" b="0" i="0">
              <a:solidFill>
                <a:srgbClr val="333333"/>
              </a:solidFill>
            </a:endParaRPr>
          </a:p>
          <a:p>
            <a:pPr marL="914400" lvl="1" indent="-385762" algn="l" rtl="0">
              <a:lnSpc>
                <a:spcPct val="100000"/>
              </a:lnSpc>
              <a:spcBef>
                <a:spcPts val="0"/>
              </a:spcBef>
              <a:spcAft>
                <a:spcPts val="0"/>
              </a:spcAft>
              <a:buSzPct val="132352"/>
              <a:buFont typeface="Arial"/>
              <a:buAutoNum type="arabicPeriod"/>
            </a:pPr>
            <a:r>
              <a:rPr lang="en-US" sz="3400" b="0" i="0">
                <a:solidFill>
                  <a:srgbClr val="333333"/>
                </a:solidFill>
              </a:rPr>
              <a:t>research methods, including the difference between primary and secondary sources;</a:t>
            </a:r>
            <a:endParaRPr sz="3400" b="0" i="0">
              <a:solidFill>
                <a:srgbClr val="333333"/>
              </a:solidFill>
            </a:endParaRPr>
          </a:p>
          <a:p>
            <a:pPr marL="914400" lvl="1" indent="-385762" algn="l" rtl="0">
              <a:lnSpc>
                <a:spcPct val="100000"/>
              </a:lnSpc>
              <a:spcBef>
                <a:spcPts val="0"/>
              </a:spcBef>
              <a:spcAft>
                <a:spcPts val="0"/>
              </a:spcAft>
              <a:buSzPct val="132352"/>
              <a:buFont typeface="Arial"/>
              <a:buAutoNum type="arabicPeriod"/>
            </a:pPr>
            <a:r>
              <a:rPr lang="en-US" sz="3400" b="0" i="0">
                <a:solidFill>
                  <a:srgbClr val="333333"/>
                </a:solidFill>
              </a:rPr>
              <a:t>the difference between facts, points of view, and opinions;</a:t>
            </a:r>
            <a:endParaRPr sz="3400" b="0" i="0">
              <a:solidFill>
                <a:srgbClr val="333333"/>
              </a:solidFill>
            </a:endParaRPr>
          </a:p>
          <a:p>
            <a:pPr marL="914400" lvl="1" indent="-385762" algn="l" rtl="0">
              <a:lnSpc>
                <a:spcPct val="100000"/>
              </a:lnSpc>
              <a:spcBef>
                <a:spcPts val="0"/>
              </a:spcBef>
              <a:spcAft>
                <a:spcPts val="0"/>
              </a:spcAft>
              <a:buSzPct val="132352"/>
              <a:buFont typeface="Arial"/>
              <a:buAutoNum type="arabicPeriod"/>
            </a:pPr>
            <a:r>
              <a:rPr lang="en-US" sz="3400" b="0" i="0">
                <a:solidFill>
                  <a:srgbClr val="333333"/>
                </a:solidFill>
              </a:rPr>
              <a:t>accessing peer-reviewed print and digital library resources;</a:t>
            </a:r>
            <a:endParaRPr sz="3400" b="0" i="0">
              <a:solidFill>
                <a:srgbClr val="333333"/>
              </a:solidFill>
            </a:endParaRPr>
          </a:p>
          <a:p>
            <a:pPr marL="914400" lvl="1" indent="-385762" algn="l" rtl="0">
              <a:lnSpc>
                <a:spcPct val="100000"/>
              </a:lnSpc>
              <a:spcBef>
                <a:spcPts val="0"/>
              </a:spcBef>
              <a:spcAft>
                <a:spcPts val="0"/>
              </a:spcAft>
              <a:buSzPct val="132352"/>
              <a:buFont typeface="Arial"/>
              <a:buAutoNum type="arabicPeriod"/>
            </a:pPr>
            <a:r>
              <a:rPr lang="en-US" sz="3400" b="0" i="0">
                <a:solidFill>
                  <a:srgbClr val="333333"/>
                </a:solidFill>
              </a:rPr>
              <a:t>the economic, legal, and social issues surrounding the use of information; and</a:t>
            </a:r>
            <a:endParaRPr sz="3400" b="0" i="0">
              <a:solidFill>
                <a:srgbClr val="333333"/>
              </a:solidFill>
            </a:endParaRPr>
          </a:p>
          <a:p>
            <a:pPr marL="914400" lvl="1" indent="-385762" algn="l" rtl="0">
              <a:lnSpc>
                <a:spcPct val="100000"/>
              </a:lnSpc>
              <a:spcBef>
                <a:spcPts val="0"/>
              </a:spcBef>
              <a:spcAft>
                <a:spcPts val="0"/>
              </a:spcAft>
              <a:buSzPct val="132352"/>
              <a:buFont typeface="Arial"/>
              <a:buAutoNum type="arabicPeriod"/>
            </a:pPr>
            <a:r>
              <a:rPr lang="en-US" sz="3400" b="0" i="0">
                <a:solidFill>
                  <a:srgbClr val="333333"/>
                </a:solidFill>
              </a:rPr>
              <a:t>the ethical production of information.</a:t>
            </a:r>
            <a:endParaRPr/>
          </a:p>
        </p:txBody>
      </p:sp>
      <p:sp>
        <p:nvSpPr>
          <p:cNvPr id="515" name="Google Shape;515;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solidFill>
                  <a:srgbClr val="888888"/>
                </a:solidFill>
              </a:rPr>
              <a:t>52</a:t>
            </a:fld>
            <a:endParaRPr>
              <a:solidFill>
                <a:srgbClr val="888888"/>
              </a:solidFill>
            </a:endParaRPr>
          </a:p>
        </p:txBody>
      </p:sp>
    </p:spTree>
    <p:extLst>
      <p:ext uri="{BB962C8B-B14F-4D97-AF65-F5344CB8AC3E}">
        <p14:creationId xmlns:p14="http://schemas.microsoft.com/office/powerpoint/2010/main" val="2169024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85EC-2ABD-902C-9661-9FD9B5D4649D}"/>
              </a:ext>
            </a:extLst>
          </p:cNvPr>
          <p:cNvSpPr>
            <a:spLocks noGrp="1"/>
          </p:cNvSpPr>
          <p:nvPr>
            <p:ph type="title"/>
          </p:nvPr>
        </p:nvSpPr>
        <p:spPr/>
        <p:txBody>
          <a:bodyPr/>
          <a:lstStyle/>
          <a:p>
            <a:r>
              <a:rPr lang="en-US" dirty="0"/>
              <a:t>Parameters for Public Comment</a:t>
            </a:r>
          </a:p>
        </p:txBody>
      </p:sp>
      <p:sp>
        <p:nvSpPr>
          <p:cNvPr id="3" name="Content Placeholder 2">
            <a:extLst>
              <a:ext uri="{FF2B5EF4-FFF2-40B4-BE49-F238E27FC236}">
                <a16:creationId xmlns:a16="http://schemas.microsoft.com/office/drawing/2014/main" id="{97CC080A-1E5D-C861-3438-6541F56F5DAD}"/>
              </a:ext>
            </a:extLst>
          </p:cNvPr>
          <p:cNvSpPr>
            <a:spLocks noGrp="1"/>
          </p:cNvSpPr>
          <p:nvPr>
            <p:ph idx="1"/>
          </p:nvPr>
        </p:nvSpPr>
        <p:spPr/>
        <p:txBody>
          <a:bodyPr>
            <a:normAutofit fontScale="70000" lnSpcReduction="20000"/>
          </a:bodyPr>
          <a:lstStyle/>
          <a:p>
            <a:pPr marL="457200" lvl="0" indent="-342900" algn="l" rtl="0">
              <a:spcBef>
                <a:spcPts val="750"/>
              </a:spcBef>
              <a:spcAft>
                <a:spcPts val="0"/>
              </a:spcAft>
              <a:buClr>
                <a:srgbClr val="434343"/>
              </a:buClr>
              <a:buSzPts val="1800"/>
              <a:buChar char="•"/>
            </a:pPr>
            <a:r>
              <a:rPr lang="en-US" dirty="0">
                <a:solidFill>
                  <a:srgbClr val="434343"/>
                </a:solidFill>
              </a:rPr>
              <a:t>Have bylaws</a:t>
            </a:r>
          </a:p>
          <a:p>
            <a:pPr marL="457200" lvl="0" indent="-342900" algn="l" rtl="0">
              <a:spcBef>
                <a:spcPts val="0"/>
              </a:spcBef>
              <a:spcAft>
                <a:spcPts val="0"/>
              </a:spcAft>
              <a:buClr>
                <a:srgbClr val="434343"/>
              </a:buClr>
              <a:buSzPts val="1800"/>
              <a:buChar char="•"/>
            </a:pPr>
            <a:r>
              <a:rPr lang="en-US" dirty="0">
                <a:solidFill>
                  <a:srgbClr val="434343"/>
                </a:solidFill>
              </a:rPr>
              <a:t>Limit time for each presenter</a:t>
            </a:r>
          </a:p>
          <a:p>
            <a:pPr marL="457200" lvl="0" indent="-342900" algn="l" rtl="0">
              <a:spcBef>
                <a:spcPts val="0"/>
              </a:spcBef>
              <a:spcAft>
                <a:spcPts val="0"/>
              </a:spcAft>
              <a:buClr>
                <a:srgbClr val="434343"/>
              </a:buClr>
              <a:buSzPts val="1800"/>
              <a:buChar char="•"/>
            </a:pPr>
            <a:r>
              <a:rPr lang="en-US" dirty="0">
                <a:solidFill>
                  <a:srgbClr val="434343"/>
                </a:solidFill>
              </a:rPr>
              <a:t>Consider limiting total time for public comment - 30 minutes</a:t>
            </a:r>
          </a:p>
          <a:p>
            <a:pPr marL="457200" lvl="0" indent="-342900" algn="l" rtl="0">
              <a:spcBef>
                <a:spcPts val="0"/>
              </a:spcBef>
              <a:spcAft>
                <a:spcPts val="0"/>
              </a:spcAft>
              <a:buClr>
                <a:srgbClr val="434343"/>
              </a:buClr>
              <a:buSzPts val="1800"/>
              <a:buChar char="•"/>
            </a:pPr>
            <a:r>
              <a:rPr lang="en-US" dirty="0">
                <a:solidFill>
                  <a:srgbClr val="434343"/>
                </a:solidFill>
              </a:rPr>
              <a:t>Require pre-registration to speak</a:t>
            </a:r>
          </a:p>
          <a:p>
            <a:pPr marL="457200" lvl="0" indent="-342900" algn="l" rtl="0">
              <a:spcBef>
                <a:spcPts val="0"/>
              </a:spcBef>
              <a:spcAft>
                <a:spcPts val="0"/>
              </a:spcAft>
              <a:buClr>
                <a:srgbClr val="434343"/>
              </a:buClr>
              <a:buSzPts val="1800"/>
              <a:buChar char="•"/>
            </a:pPr>
            <a:r>
              <a:rPr lang="en-US" dirty="0">
                <a:solidFill>
                  <a:srgbClr val="434343"/>
                </a:solidFill>
              </a:rPr>
              <a:t>Allow for further reductions in time per speaker if large number of speakers - e.g., 15 speakers sign up, but since only 30 minutes for public comment could reduce to 2 minutes each</a:t>
            </a:r>
          </a:p>
          <a:p>
            <a:pPr marL="457200" lvl="0" indent="-342900" algn="l" rtl="0">
              <a:spcBef>
                <a:spcPts val="0"/>
              </a:spcBef>
              <a:spcAft>
                <a:spcPts val="0"/>
              </a:spcAft>
              <a:buClr>
                <a:srgbClr val="434343"/>
              </a:buClr>
              <a:buSzPts val="1800"/>
              <a:buChar char="•"/>
            </a:pPr>
            <a:r>
              <a:rPr lang="en-US" dirty="0">
                <a:solidFill>
                  <a:srgbClr val="434343"/>
                </a:solidFill>
              </a:rPr>
              <a:t>Allow for extension of total time for public comment if BOE votes to do so</a:t>
            </a:r>
          </a:p>
          <a:p>
            <a:pPr marL="457200" lvl="0" indent="-342900" algn="l" rtl="0">
              <a:spcBef>
                <a:spcPts val="0"/>
              </a:spcBef>
              <a:spcAft>
                <a:spcPts val="0"/>
              </a:spcAft>
              <a:buClr>
                <a:srgbClr val="434343"/>
              </a:buClr>
              <a:buSzPts val="1800"/>
              <a:buChar char="•"/>
            </a:pPr>
            <a:r>
              <a:rPr lang="en-US" dirty="0">
                <a:solidFill>
                  <a:srgbClr val="434343"/>
                </a:solidFill>
              </a:rPr>
              <a:t>Be consistent, avoid any accusations of viewpoint discrimination</a:t>
            </a:r>
          </a:p>
          <a:p>
            <a:pPr marL="457200" lvl="0" indent="-342900" algn="l" rtl="0">
              <a:spcBef>
                <a:spcPts val="0"/>
              </a:spcBef>
              <a:spcAft>
                <a:spcPts val="0"/>
              </a:spcAft>
              <a:buClr>
                <a:srgbClr val="434343"/>
              </a:buClr>
              <a:buSzPts val="1800"/>
              <a:buChar char="•"/>
            </a:pPr>
            <a:r>
              <a:rPr lang="en-US" dirty="0">
                <a:solidFill>
                  <a:srgbClr val="434343"/>
                </a:solidFill>
              </a:rPr>
              <a:t>Strongly discourage board members from engaging in back and forth dialogue during meeting.  Instead, provide separate time for board members to comment on issues raised during public discussion if necessary.</a:t>
            </a:r>
          </a:p>
          <a:p>
            <a:pPr marL="457200" lvl="0" indent="-342900" algn="l" rtl="0">
              <a:spcBef>
                <a:spcPts val="0"/>
              </a:spcBef>
              <a:spcAft>
                <a:spcPts val="0"/>
              </a:spcAft>
              <a:buClr>
                <a:srgbClr val="434343"/>
              </a:buClr>
              <a:buSzPts val="1800"/>
              <a:buChar char="•"/>
            </a:pPr>
            <a:r>
              <a:rPr lang="en-US" dirty="0">
                <a:solidFill>
                  <a:srgbClr val="434343"/>
                </a:solidFill>
              </a:rPr>
              <a:t>Never engage in dialogue regarding the performance of school employees or behavior of students in public forum</a:t>
            </a:r>
          </a:p>
          <a:p>
            <a:endParaRPr lang="en-US" dirty="0"/>
          </a:p>
        </p:txBody>
      </p:sp>
      <p:sp>
        <p:nvSpPr>
          <p:cNvPr id="4" name="Slide Number Placeholder 3">
            <a:extLst>
              <a:ext uri="{FF2B5EF4-FFF2-40B4-BE49-F238E27FC236}">
                <a16:creationId xmlns:a16="http://schemas.microsoft.com/office/drawing/2014/main" id="{4C413121-2299-1A52-20BE-2A9096B15DF0}"/>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53</a:t>
            </a:fld>
            <a:endParaRPr lang="en-US" dirty="0">
              <a:solidFill>
                <a:prstClr val="black">
                  <a:tint val="75000"/>
                </a:prstClr>
              </a:solidFill>
            </a:endParaRPr>
          </a:p>
        </p:txBody>
      </p:sp>
    </p:spTree>
    <p:extLst>
      <p:ext uri="{BB962C8B-B14F-4D97-AF65-F5344CB8AC3E}">
        <p14:creationId xmlns:p14="http://schemas.microsoft.com/office/powerpoint/2010/main" val="42250684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543B-9ACD-B4C4-64C5-807B6FD913EB}"/>
              </a:ext>
            </a:extLst>
          </p:cNvPr>
          <p:cNvSpPr>
            <a:spLocks noGrp="1"/>
          </p:cNvSpPr>
          <p:nvPr>
            <p:ph type="title"/>
          </p:nvPr>
        </p:nvSpPr>
        <p:spPr/>
        <p:txBody>
          <a:bodyPr/>
          <a:lstStyle/>
          <a:p>
            <a:r>
              <a:rPr lang="en-US" dirty="0"/>
              <a:t>The Dignity Index</a:t>
            </a:r>
          </a:p>
        </p:txBody>
      </p:sp>
      <p:sp>
        <p:nvSpPr>
          <p:cNvPr id="3" name="Content Placeholder 2">
            <a:extLst>
              <a:ext uri="{FF2B5EF4-FFF2-40B4-BE49-F238E27FC236}">
                <a16:creationId xmlns:a16="http://schemas.microsoft.com/office/drawing/2014/main" id="{CF05A514-0D33-EB23-D405-D3B76792F2AF}"/>
              </a:ext>
            </a:extLst>
          </p:cNvPr>
          <p:cNvSpPr>
            <a:spLocks noGrp="1"/>
          </p:cNvSpPr>
          <p:nvPr>
            <p:ph idx="1"/>
          </p:nvPr>
        </p:nvSpPr>
        <p:spPr/>
        <p:txBody>
          <a:bodyPr>
            <a:normAutofit lnSpcReduction="10000"/>
          </a:bodyPr>
          <a:lstStyle/>
          <a:p>
            <a:r>
              <a:rPr lang="en-US" dirty="0"/>
              <a:t>The Dignity Index – </a:t>
            </a:r>
            <a:r>
              <a:rPr lang="en-US" dirty="0">
                <a:hlinkClick r:id="rId2"/>
              </a:rPr>
              <a:t>https://www.dignity.us/</a:t>
            </a:r>
            <a:endParaRPr lang="en-US" dirty="0"/>
          </a:p>
          <a:p>
            <a:r>
              <a:rPr lang="en-US" dirty="0"/>
              <a:t>Tool for promoting civil discourse for students AND adults</a:t>
            </a:r>
          </a:p>
          <a:p>
            <a:r>
              <a:rPr lang="en-US" dirty="0"/>
              <a:t>Outlines guiding principles for engaging in civil discourse</a:t>
            </a:r>
          </a:p>
          <a:p>
            <a:r>
              <a:rPr lang="en-US" dirty="0"/>
              <a:t>Includes 8 point rating scale to assess your interactions with others</a:t>
            </a:r>
          </a:p>
          <a:p>
            <a:r>
              <a:rPr lang="en-US" dirty="0"/>
              <a:t>Includes resource materials that can be used in K-12 schools</a:t>
            </a:r>
          </a:p>
        </p:txBody>
      </p:sp>
      <p:sp>
        <p:nvSpPr>
          <p:cNvPr id="4" name="Slide Number Placeholder 3">
            <a:extLst>
              <a:ext uri="{FF2B5EF4-FFF2-40B4-BE49-F238E27FC236}">
                <a16:creationId xmlns:a16="http://schemas.microsoft.com/office/drawing/2014/main" id="{DEB5072B-95BE-DA05-CF1B-DB62CB8515A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54</a:t>
            </a:fld>
            <a:endParaRPr lang="en-US" dirty="0">
              <a:solidFill>
                <a:prstClr val="black">
                  <a:tint val="75000"/>
                </a:prstClr>
              </a:solidFill>
            </a:endParaRPr>
          </a:p>
        </p:txBody>
      </p:sp>
    </p:spTree>
    <p:extLst>
      <p:ext uri="{BB962C8B-B14F-4D97-AF65-F5344CB8AC3E}">
        <p14:creationId xmlns:p14="http://schemas.microsoft.com/office/powerpoint/2010/main" val="39995654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382B2-3678-358A-21A9-460E88FA9215}"/>
              </a:ext>
            </a:extLst>
          </p:cNvPr>
          <p:cNvSpPr>
            <a:spLocks noGrp="1"/>
          </p:cNvSpPr>
          <p:nvPr>
            <p:ph type="title"/>
          </p:nvPr>
        </p:nvSpPr>
        <p:spPr/>
        <p:txBody>
          <a:bodyPr/>
          <a:lstStyle/>
          <a:p>
            <a:r>
              <a:rPr lang="en-US" dirty="0"/>
              <a:t>Dignity Index 8 Point Scale</a:t>
            </a:r>
          </a:p>
        </p:txBody>
      </p:sp>
      <p:sp>
        <p:nvSpPr>
          <p:cNvPr id="3" name="Content Placeholder 2">
            <a:extLst>
              <a:ext uri="{FF2B5EF4-FFF2-40B4-BE49-F238E27FC236}">
                <a16:creationId xmlns:a16="http://schemas.microsoft.com/office/drawing/2014/main" id="{39516B35-A5A1-2C11-F9BB-D676D66E3656}"/>
              </a:ext>
            </a:extLst>
          </p:cNvPr>
          <p:cNvSpPr>
            <a:spLocks noGrp="1"/>
          </p:cNvSpPr>
          <p:nvPr>
            <p:ph idx="1"/>
          </p:nvPr>
        </p:nvSpPr>
        <p:spPr/>
        <p:txBody>
          <a:bodyPr>
            <a:normAutofit fontScale="92500" lnSpcReduction="10000"/>
          </a:bodyPr>
          <a:lstStyle/>
          <a:p>
            <a:r>
              <a:rPr lang="en-US" dirty="0"/>
              <a:t>8 – Each one of us is born with inherent worth, so we treat everyone with dignity—no matter what. </a:t>
            </a:r>
          </a:p>
          <a:p>
            <a:r>
              <a:rPr lang="en-US" dirty="0"/>
              <a:t>7 – We fully engage with the other side, discussing even values and interests we don’t share, open to admitting mistakes or changing our minds.</a:t>
            </a:r>
          </a:p>
          <a:p>
            <a:r>
              <a:rPr lang="en-US" dirty="0"/>
              <a:t>6 – We always talk to the other side, searching for the values and interests we share.</a:t>
            </a:r>
          </a:p>
          <a:p>
            <a:r>
              <a:rPr lang="en-US" dirty="0"/>
              <a:t>5 – The other side has a right to be here and a right to be heard. It’s their country too.</a:t>
            </a:r>
          </a:p>
        </p:txBody>
      </p:sp>
      <p:sp>
        <p:nvSpPr>
          <p:cNvPr id="4" name="Slide Number Placeholder 3">
            <a:extLst>
              <a:ext uri="{FF2B5EF4-FFF2-40B4-BE49-F238E27FC236}">
                <a16:creationId xmlns:a16="http://schemas.microsoft.com/office/drawing/2014/main" id="{70453542-B08A-F0E8-5827-64AAB9C9DD18}"/>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55</a:t>
            </a:fld>
            <a:endParaRPr lang="en-US" dirty="0">
              <a:solidFill>
                <a:prstClr val="black">
                  <a:tint val="75000"/>
                </a:prstClr>
              </a:solidFill>
            </a:endParaRPr>
          </a:p>
        </p:txBody>
      </p:sp>
    </p:spTree>
    <p:extLst>
      <p:ext uri="{BB962C8B-B14F-4D97-AF65-F5344CB8AC3E}">
        <p14:creationId xmlns:p14="http://schemas.microsoft.com/office/powerpoint/2010/main" val="2802456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6035-3BE8-3E10-354F-A466016FC115}"/>
              </a:ext>
            </a:extLst>
          </p:cNvPr>
          <p:cNvSpPr>
            <a:spLocks noGrp="1"/>
          </p:cNvSpPr>
          <p:nvPr>
            <p:ph type="title"/>
          </p:nvPr>
        </p:nvSpPr>
        <p:spPr/>
        <p:txBody>
          <a:bodyPr/>
          <a:lstStyle/>
          <a:p>
            <a:r>
              <a:rPr lang="en-US" dirty="0"/>
              <a:t>Dignity Index 8 Point Scale</a:t>
            </a:r>
          </a:p>
        </p:txBody>
      </p:sp>
      <p:sp>
        <p:nvSpPr>
          <p:cNvPr id="3" name="Content Placeholder 2">
            <a:extLst>
              <a:ext uri="{FF2B5EF4-FFF2-40B4-BE49-F238E27FC236}">
                <a16:creationId xmlns:a16="http://schemas.microsoft.com/office/drawing/2014/main" id="{555ECEA1-EF08-1A3A-F183-F1814DF8184A}"/>
              </a:ext>
            </a:extLst>
          </p:cNvPr>
          <p:cNvSpPr>
            <a:spLocks noGrp="1"/>
          </p:cNvSpPr>
          <p:nvPr>
            <p:ph idx="1"/>
          </p:nvPr>
        </p:nvSpPr>
        <p:spPr/>
        <p:txBody>
          <a:bodyPr>
            <a:normAutofit lnSpcReduction="10000"/>
          </a:bodyPr>
          <a:lstStyle/>
          <a:p>
            <a:r>
              <a:rPr lang="en-US" dirty="0"/>
              <a:t>4 – We’re better than those people. They don’t really belong. They’re not one of us.</a:t>
            </a:r>
          </a:p>
          <a:p>
            <a:r>
              <a:rPr lang="en-US" dirty="0"/>
              <a:t>3 – We’re the good people and they’re the bad people. It’s us vs. them.</a:t>
            </a:r>
          </a:p>
          <a:p>
            <a:r>
              <a:rPr lang="en-US" dirty="0"/>
              <a:t>2 – Those people are evil and they’re going to ruin our country if we let them. It’s us or them.</a:t>
            </a:r>
          </a:p>
          <a:p>
            <a:r>
              <a:rPr lang="en-US" dirty="0"/>
              <a:t>1 – They’re not even human. It’s our moral duty to destroy them before they destroy us.</a:t>
            </a:r>
          </a:p>
        </p:txBody>
      </p:sp>
      <p:sp>
        <p:nvSpPr>
          <p:cNvPr id="4" name="Slide Number Placeholder 3">
            <a:extLst>
              <a:ext uri="{FF2B5EF4-FFF2-40B4-BE49-F238E27FC236}">
                <a16:creationId xmlns:a16="http://schemas.microsoft.com/office/drawing/2014/main" id="{B37E473D-6FE2-FA4C-0711-33C92990D18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56</a:t>
            </a:fld>
            <a:endParaRPr lang="en-US" dirty="0">
              <a:solidFill>
                <a:prstClr val="black">
                  <a:tint val="75000"/>
                </a:prstClr>
              </a:solidFill>
            </a:endParaRPr>
          </a:p>
        </p:txBody>
      </p:sp>
    </p:spTree>
    <p:extLst>
      <p:ext uri="{BB962C8B-B14F-4D97-AF65-F5344CB8AC3E}">
        <p14:creationId xmlns:p14="http://schemas.microsoft.com/office/powerpoint/2010/main" val="4225504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D9DD-7F30-2732-E92C-5C99F35AEE3B}"/>
              </a:ext>
            </a:extLst>
          </p:cNvPr>
          <p:cNvSpPr>
            <a:spLocks noGrp="1"/>
          </p:cNvSpPr>
          <p:nvPr>
            <p:ph type="title"/>
          </p:nvPr>
        </p:nvSpPr>
        <p:spPr/>
        <p:txBody>
          <a:bodyPr/>
          <a:lstStyle/>
          <a:p>
            <a:r>
              <a:rPr lang="en-US" dirty="0"/>
              <a:t>Dignity Index - Guiding Principles</a:t>
            </a:r>
          </a:p>
        </p:txBody>
      </p:sp>
      <p:sp>
        <p:nvSpPr>
          <p:cNvPr id="3" name="Content Placeholder 2">
            <a:extLst>
              <a:ext uri="{FF2B5EF4-FFF2-40B4-BE49-F238E27FC236}">
                <a16:creationId xmlns:a16="http://schemas.microsoft.com/office/drawing/2014/main" id="{746303EB-EE67-12F8-A74C-D74C01F6FB5E}"/>
              </a:ext>
            </a:extLst>
          </p:cNvPr>
          <p:cNvSpPr>
            <a:spLocks noGrp="1"/>
          </p:cNvSpPr>
          <p:nvPr>
            <p:ph idx="1"/>
          </p:nvPr>
        </p:nvSpPr>
        <p:spPr/>
        <p:txBody>
          <a:bodyPr>
            <a:normAutofit fontScale="70000" lnSpcReduction="20000"/>
          </a:bodyPr>
          <a:lstStyle/>
          <a:p>
            <a:r>
              <a:rPr lang="en-US" dirty="0"/>
              <a:t>1. Dignity is the inherent worth we all have from birth.  We all deserve to be treated with dignity no matter what.   </a:t>
            </a:r>
          </a:p>
          <a:p>
            <a:r>
              <a:rPr lang="en-US" dirty="0"/>
              <a:t>2. Along with our survival instincts, the longing to be treated with dignity is the single most powerful force motivating our behavior.   </a:t>
            </a:r>
          </a:p>
          <a:p>
            <a:r>
              <a:rPr lang="en-US" dirty="0"/>
              <a:t>3. If we violate someone’s dignity repeatedly, we will get a divorce or a war or a revolution, because a desire for revenge is an instant response to a dignity violation. </a:t>
            </a:r>
          </a:p>
          <a:p>
            <a:r>
              <a:rPr lang="en-US" dirty="0"/>
              <a:t>4. Treating people with dignity means seeing ourselves in them; treating people with contempt means seeing ourselves above them.  5. When contempt tears us apart, dignity can bring us together, whether we’re talking about our friends, our family, our community or our country.    </a:t>
            </a:r>
          </a:p>
          <a:p>
            <a:r>
              <a:rPr lang="en-US" dirty="0"/>
              <a:t>6. Treating people with dignity helps bring out their best and discourage their worst.   </a:t>
            </a:r>
          </a:p>
        </p:txBody>
      </p:sp>
      <p:sp>
        <p:nvSpPr>
          <p:cNvPr id="4" name="Slide Number Placeholder 3">
            <a:extLst>
              <a:ext uri="{FF2B5EF4-FFF2-40B4-BE49-F238E27FC236}">
                <a16:creationId xmlns:a16="http://schemas.microsoft.com/office/drawing/2014/main" id="{B45FD6FC-1FCA-1975-3237-97E3C3799222}"/>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57</a:t>
            </a:fld>
            <a:endParaRPr lang="en-US" dirty="0">
              <a:solidFill>
                <a:prstClr val="black">
                  <a:tint val="75000"/>
                </a:prstClr>
              </a:solidFill>
            </a:endParaRPr>
          </a:p>
        </p:txBody>
      </p:sp>
    </p:spTree>
    <p:extLst>
      <p:ext uri="{BB962C8B-B14F-4D97-AF65-F5344CB8AC3E}">
        <p14:creationId xmlns:p14="http://schemas.microsoft.com/office/powerpoint/2010/main" val="276476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74B69-7A53-F5E1-9156-93AE0FD52A5F}"/>
              </a:ext>
            </a:extLst>
          </p:cNvPr>
          <p:cNvSpPr>
            <a:spLocks noGrp="1"/>
          </p:cNvSpPr>
          <p:nvPr>
            <p:ph type="title"/>
          </p:nvPr>
        </p:nvSpPr>
        <p:spPr/>
        <p:txBody>
          <a:bodyPr/>
          <a:lstStyle/>
          <a:p>
            <a:r>
              <a:rPr lang="en-US" dirty="0"/>
              <a:t>Dignity Index Guiding Principles</a:t>
            </a:r>
          </a:p>
        </p:txBody>
      </p:sp>
      <p:sp>
        <p:nvSpPr>
          <p:cNvPr id="3" name="Content Placeholder 2">
            <a:extLst>
              <a:ext uri="{FF2B5EF4-FFF2-40B4-BE49-F238E27FC236}">
                <a16:creationId xmlns:a16="http://schemas.microsoft.com/office/drawing/2014/main" id="{835AA8B7-D4F8-3576-D98F-9CB799EBE94B}"/>
              </a:ext>
            </a:extLst>
          </p:cNvPr>
          <p:cNvSpPr>
            <a:spLocks noGrp="1"/>
          </p:cNvSpPr>
          <p:nvPr>
            <p:ph idx="1"/>
          </p:nvPr>
        </p:nvSpPr>
        <p:spPr/>
        <p:txBody>
          <a:bodyPr>
            <a:normAutofit fontScale="77500" lnSpcReduction="20000"/>
          </a:bodyPr>
          <a:lstStyle/>
          <a:p>
            <a:r>
              <a:rPr lang="en-US" dirty="0"/>
              <a:t>7. Treating people with contempt makes both sides angry, anxious and depressed. </a:t>
            </a:r>
          </a:p>
          <a:p>
            <a:r>
              <a:rPr lang="en-US" dirty="0"/>
              <a:t>8. When we use contempt, we create enemies for ourselves and the causes we care about.   </a:t>
            </a:r>
          </a:p>
          <a:p>
            <a:r>
              <a:rPr lang="en-US" dirty="0"/>
              <a:t>9. Contempt gives us an addictive buzz, and people exploit our addictions to get rich, famous and powerful.     </a:t>
            </a:r>
          </a:p>
          <a:p>
            <a:r>
              <a:rPr lang="en-US" dirty="0"/>
              <a:t>10. When people use contempt, they claim noble motives because contempt needs excuses and disguises. When we expose contempt, it loses its power.    </a:t>
            </a:r>
          </a:p>
          <a:p>
            <a:r>
              <a:rPr lang="en-US" dirty="0"/>
              <a:t>11. When we put a spotlight on dignity and contempt, we use more dignity and less contempt. </a:t>
            </a:r>
          </a:p>
          <a:p>
            <a:r>
              <a:rPr lang="en-US" dirty="0"/>
              <a:t>12. When we create communities that reward dignity and challenge contempt, we can change the culture.</a:t>
            </a:r>
          </a:p>
        </p:txBody>
      </p:sp>
      <p:sp>
        <p:nvSpPr>
          <p:cNvPr id="4" name="Slide Number Placeholder 3">
            <a:extLst>
              <a:ext uri="{FF2B5EF4-FFF2-40B4-BE49-F238E27FC236}">
                <a16:creationId xmlns:a16="http://schemas.microsoft.com/office/drawing/2014/main" id="{7D664C91-1BAF-6B46-C727-19BD085AA10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58</a:t>
            </a:fld>
            <a:endParaRPr lang="en-US" dirty="0">
              <a:solidFill>
                <a:prstClr val="black">
                  <a:tint val="75000"/>
                </a:prstClr>
              </a:solidFill>
            </a:endParaRPr>
          </a:p>
        </p:txBody>
      </p:sp>
    </p:spTree>
    <p:extLst>
      <p:ext uri="{BB962C8B-B14F-4D97-AF65-F5344CB8AC3E}">
        <p14:creationId xmlns:p14="http://schemas.microsoft.com/office/powerpoint/2010/main" val="1090284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2156-8C57-CEFE-27E7-9FF8959B2001}"/>
              </a:ext>
            </a:extLst>
          </p:cNvPr>
          <p:cNvSpPr>
            <a:spLocks noGrp="1"/>
          </p:cNvSpPr>
          <p:nvPr>
            <p:ph type="title"/>
          </p:nvPr>
        </p:nvSpPr>
        <p:spPr/>
        <p:txBody>
          <a:bodyPr/>
          <a:lstStyle/>
          <a:p>
            <a:r>
              <a:rPr lang="en-US" dirty="0"/>
              <a:t>Questions/next steps</a:t>
            </a:r>
          </a:p>
        </p:txBody>
      </p:sp>
    </p:spTree>
    <p:extLst>
      <p:ext uri="{BB962C8B-B14F-4D97-AF65-F5344CB8AC3E}">
        <p14:creationId xmlns:p14="http://schemas.microsoft.com/office/powerpoint/2010/main" val="200001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85E0-1E17-05B5-B9B5-5695D86B52F2}"/>
              </a:ext>
            </a:extLst>
          </p:cNvPr>
          <p:cNvSpPr>
            <a:spLocks noGrp="1"/>
          </p:cNvSpPr>
          <p:nvPr>
            <p:ph type="title"/>
          </p:nvPr>
        </p:nvSpPr>
        <p:spPr/>
        <p:txBody>
          <a:bodyPr>
            <a:normAutofit/>
          </a:bodyPr>
          <a:lstStyle/>
          <a:p>
            <a:r>
              <a:rPr lang="en-US" dirty="0"/>
              <a:t>Monday Madness Sessions</a:t>
            </a:r>
          </a:p>
        </p:txBody>
      </p:sp>
      <p:sp>
        <p:nvSpPr>
          <p:cNvPr id="3" name="Content Placeholder 2">
            <a:extLst>
              <a:ext uri="{FF2B5EF4-FFF2-40B4-BE49-F238E27FC236}">
                <a16:creationId xmlns:a16="http://schemas.microsoft.com/office/drawing/2014/main" id="{99B6E750-D4C9-17F5-60C2-ADEE6B17DAE5}"/>
              </a:ext>
            </a:extLst>
          </p:cNvPr>
          <p:cNvSpPr>
            <a:spLocks noGrp="1"/>
          </p:cNvSpPr>
          <p:nvPr>
            <p:ph idx="1"/>
          </p:nvPr>
        </p:nvSpPr>
        <p:spPr/>
        <p:txBody>
          <a:bodyPr>
            <a:normAutofit fontScale="85000" lnSpcReduction="10000"/>
          </a:bodyPr>
          <a:lstStyle/>
          <a:p>
            <a:r>
              <a:rPr lang="en-US" b="1" i="1" dirty="0"/>
              <a:t>FREE Sessions</a:t>
            </a:r>
          </a:p>
          <a:p>
            <a:r>
              <a:rPr lang="en-US" dirty="0"/>
              <a:t>August 12 – Never Crossing the Line! Understanding and Enforcing Student and Staff Boundaries</a:t>
            </a:r>
          </a:p>
          <a:p>
            <a:r>
              <a:rPr lang="en-US" dirty="0"/>
              <a:t>August 19 - Is Your Staff Ready for the New School Year? Implementing Sound HR Protocols</a:t>
            </a:r>
          </a:p>
          <a:p>
            <a:r>
              <a:rPr lang="en-US" dirty="0"/>
              <a:t>September 16 - Bullying, Discrimination Law and Public Schools: Navigating an Ever-Changing Legal Landscape</a:t>
            </a:r>
          </a:p>
          <a:p>
            <a:r>
              <a:rPr lang="en-US" dirty="0"/>
              <a:t>September 30 - The Role of Schools: Understanding the Parameters of Political Speech for Staff and Students in Crazy Times!</a:t>
            </a:r>
          </a:p>
        </p:txBody>
      </p:sp>
      <p:sp>
        <p:nvSpPr>
          <p:cNvPr id="4" name="Slide Number Placeholder 3">
            <a:extLst>
              <a:ext uri="{FF2B5EF4-FFF2-40B4-BE49-F238E27FC236}">
                <a16:creationId xmlns:a16="http://schemas.microsoft.com/office/drawing/2014/main" id="{F0C62D75-8DEF-F9D4-2AE6-3A811D71417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19323341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457201"/>
            <a:ext cx="10972800" cy="1143000"/>
          </a:xfrm>
        </p:spPr>
        <p:txBody>
          <a:bodyPr>
            <a:normAutofit/>
          </a:bodyPr>
          <a:lstStyle/>
          <a:p>
            <a:r>
              <a:rPr lang="en-US" sz="4000" dirty="0"/>
              <a:t>Conclusion</a:t>
            </a:r>
          </a:p>
        </p:txBody>
      </p:sp>
      <p:sp>
        <p:nvSpPr>
          <p:cNvPr id="2" name="Content Placeholder 1"/>
          <p:cNvSpPr>
            <a:spLocks noGrp="1"/>
          </p:cNvSpPr>
          <p:nvPr>
            <p:ph idx="1"/>
          </p:nvPr>
        </p:nvSpPr>
        <p:spPr/>
        <p:txBody>
          <a:bodyPr>
            <a:normAutofit fontScale="70000" lnSpcReduction="20000"/>
          </a:bodyPr>
          <a:lstStyle/>
          <a:p>
            <a:pPr>
              <a:buFont typeface="Arial" pitchFamily="34" charset="0"/>
              <a:buChar char="•"/>
            </a:pPr>
            <a:r>
              <a:rPr lang="en-US" dirty="0"/>
              <a:t>Thank you for choosing professional development with LEGAL ONE!</a:t>
            </a:r>
          </a:p>
          <a:p>
            <a:pPr>
              <a:buFont typeface="Arial" pitchFamily="34" charset="0"/>
              <a:buChar char="•"/>
            </a:pPr>
            <a:endParaRPr lang="en-US" dirty="0"/>
          </a:p>
          <a:p>
            <a:r>
              <a:rPr lang="en-US" dirty="0"/>
              <a:t>Visit our website for more courses that can support your work at </a:t>
            </a:r>
            <a:r>
              <a:rPr lang="en-US" dirty="0">
                <a:hlinkClick r:id="rId3"/>
              </a:rPr>
              <a:t>http://www.njpsa.org/legalonenj/</a:t>
            </a:r>
            <a:endParaRPr lang="en-US" dirty="0"/>
          </a:p>
          <a:p>
            <a:endParaRPr lang="en-US" dirty="0"/>
          </a:p>
          <a:p>
            <a:r>
              <a:rPr lang="en-US" sz="3200" dirty="0"/>
              <a:t>Participants are authorized to use the LEGAL ONE materials provided in this training to offer turnkey training within the respective participant's school district or place of employment, provided that participants provide proper credit to LEGAL ONE for having developed said materials and further provided that such turnkey training is offered at no charge.</a:t>
            </a:r>
            <a:endParaRPr lang="en-US" dirty="0"/>
          </a:p>
          <a:p>
            <a:pPr marL="0" indent="0">
              <a:buNone/>
            </a:pPr>
            <a:endParaRPr lang="en-US" dirty="0"/>
          </a:p>
          <a:p>
            <a:r>
              <a:rPr lang="en-US" dirty="0"/>
              <a:t>If you have any questions about this presentation or suggestions for future seminars, please send an email to </a:t>
            </a:r>
            <a:r>
              <a:rPr lang="en-US" dirty="0">
                <a:hlinkClick r:id="rId4"/>
              </a:rPr>
              <a:t>legalone@njpsa.org </a:t>
            </a: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endParaRPr lang="en-US" dirty="0"/>
          </a:p>
        </p:txBody>
      </p:sp>
      <p:sp>
        <p:nvSpPr>
          <p:cNvPr id="7" name="Slide Number Placeholder 6">
            <a:extLst>
              <a:ext uri="{FF2B5EF4-FFF2-40B4-BE49-F238E27FC236}">
                <a16:creationId xmlns:a16="http://schemas.microsoft.com/office/drawing/2014/main" id="{FF19AC04-8969-464C-BF84-59D66C3BA2B2}"/>
              </a:ext>
            </a:extLst>
          </p:cNvPr>
          <p:cNvSpPr>
            <a:spLocks noGrp="1"/>
          </p:cNvSpPr>
          <p:nvPr>
            <p:ph type="sldNum" sz="quarter" idx="12"/>
          </p:nvPr>
        </p:nvSpPr>
        <p:spPr/>
        <p:txBody>
          <a:bodyPr/>
          <a:lstStyle/>
          <a:p>
            <a:pPr defTabSz="457189" eaLnBrk="0" fontAlgn="base" hangingPunct="0">
              <a:spcBef>
                <a:spcPct val="0"/>
              </a:spcBef>
              <a:spcAft>
                <a:spcPct val="0"/>
              </a:spcAft>
              <a:defRPr/>
            </a:pPr>
            <a:fld id="{E443D2D3-79D4-425E-A51E-1C8F275C5E7B}" type="slidenum">
              <a:rPr lang="en-US">
                <a:latin typeface="Calibri"/>
              </a:rPr>
              <a:pPr defTabSz="457189" eaLnBrk="0" fontAlgn="base" hangingPunct="0">
                <a:spcBef>
                  <a:spcPct val="0"/>
                </a:spcBef>
                <a:spcAft>
                  <a:spcPct val="0"/>
                </a:spcAft>
                <a:defRPr/>
              </a:pPr>
              <a:t>60</a:t>
            </a:fld>
            <a:endParaRPr lang="en-US" dirty="0">
              <a:latin typeface="Calibri"/>
            </a:endParaRPr>
          </a:p>
        </p:txBody>
      </p:sp>
      <p:pic>
        <p:nvPicPr>
          <p:cNvPr id="6" name="Picture 5" descr="A picture containing drawing&#10;&#10;Description automatically generated">
            <a:extLst>
              <a:ext uri="{FF2B5EF4-FFF2-40B4-BE49-F238E27FC236}">
                <a16:creationId xmlns:a16="http://schemas.microsoft.com/office/drawing/2014/main" id="{42C432A3-26F2-B84C-8B1C-6FC84C2D87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21" y="354755"/>
            <a:ext cx="2590800" cy="602827"/>
          </a:xfrm>
          <a:prstGeom prst="rect">
            <a:avLst/>
          </a:prstGeom>
        </p:spPr>
      </p:pic>
    </p:spTree>
    <p:extLst>
      <p:ext uri="{BB962C8B-B14F-4D97-AF65-F5344CB8AC3E}">
        <p14:creationId xmlns:p14="http://schemas.microsoft.com/office/powerpoint/2010/main" val="26276225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BA22D-4D34-82A4-4F28-CE824CE51FBC}"/>
              </a:ext>
            </a:extLst>
          </p:cNvPr>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26E0598-41B6-4983-81FA-25A5B912657C}"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61</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descr="Graphical user interface&#10;&#10;Description automatically generated">
            <a:extLst>
              <a:ext uri="{FF2B5EF4-FFF2-40B4-BE49-F238E27FC236}">
                <a16:creationId xmlns:a16="http://schemas.microsoft.com/office/drawing/2014/main" id="{825D8425-1DC2-FC8C-B9DC-3D515CD8B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8686800" cy="6515100"/>
          </a:xfrm>
          <a:prstGeom prst="rect">
            <a:avLst/>
          </a:prstGeom>
        </p:spPr>
      </p:pic>
    </p:spTree>
    <p:extLst>
      <p:ext uri="{BB962C8B-B14F-4D97-AF65-F5344CB8AC3E}">
        <p14:creationId xmlns:p14="http://schemas.microsoft.com/office/powerpoint/2010/main" val="39533093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DF8"/>
        </a:solidFill>
        <a:effectLst/>
      </p:bgPr>
    </p:bg>
    <p:spTree>
      <p:nvGrpSpPr>
        <p:cNvPr id="1" name=""/>
        <p:cNvGrpSpPr/>
        <p:nvPr/>
      </p:nvGrpSpPr>
      <p:grpSpPr>
        <a:xfrm>
          <a:off x="0" y="0"/>
          <a:ext cx="0" cy="0"/>
          <a:chOff x="0" y="0"/>
          <a:chExt cx="0" cy="0"/>
        </a:xfrm>
      </p:grpSpPr>
      <p:sp>
        <p:nvSpPr>
          <p:cNvPr id="2" name="Freeform 2"/>
          <p:cNvSpPr/>
          <p:nvPr/>
        </p:nvSpPr>
        <p:spPr>
          <a:xfrm>
            <a:off x="39648" y="-513095"/>
            <a:ext cx="3072742" cy="2245132"/>
          </a:xfrm>
          <a:custGeom>
            <a:avLst/>
            <a:gdLst/>
            <a:ahLst/>
            <a:cxnLst/>
            <a:rect l="l" t="t" r="r" b="b"/>
            <a:pathLst>
              <a:path w="3658208" h="3392948">
                <a:moveTo>
                  <a:pt x="0" y="0"/>
                </a:moveTo>
                <a:lnTo>
                  <a:pt x="3658208" y="0"/>
                </a:lnTo>
                <a:lnTo>
                  <a:pt x="3658208" y="3392949"/>
                </a:lnTo>
                <a:lnTo>
                  <a:pt x="0" y="33929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4837951">
            <a:off x="3232256" y="5426519"/>
            <a:ext cx="4204148" cy="4690821"/>
          </a:xfrm>
          <a:custGeom>
            <a:avLst/>
            <a:gdLst/>
            <a:ahLst/>
            <a:cxnLst/>
            <a:rect l="l" t="t" r="r" b="b"/>
            <a:pathLst>
              <a:path w="4484425" h="5003542">
                <a:moveTo>
                  <a:pt x="0" y="0"/>
                </a:moveTo>
                <a:lnTo>
                  <a:pt x="4484425" y="0"/>
                </a:lnTo>
                <a:lnTo>
                  <a:pt x="4484425" y="5003542"/>
                </a:lnTo>
                <a:lnTo>
                  <a:pt x="0" y="50035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982490">
            <a:off x="57029" y="3710566"/>
            <a:ext cx="1855638" cy="2191936"/>
          </a:xfrm>
          <a:custGeom>
            <a:avLst/>
            <a:gdLst/>
            <a:ahLst/>
            <a:cxnLst/>
            <a:rect l="l" t="t" r="r" b="b"/>
            <a:pathLst>
              <a:path w="2041328" h="2531880">
                <a:moveTo>
                  <a:pt x="0" y="0"/>
                </a:moveTo>
                <a:lnTo>
                  <a:pt x="2041328" y="0"/>
                </a:lnTo>
                <a:lnTo>
                  <a:pt x="2041328" y="2531880"/>
                </a:lnTo>
                <a:lnTo>
                  <a:pt x="0" y="2531880"/>
                </a:lnTo>
                <a:lnTo>
                  <a:pt x="0" y="0"/>
                </a:lnTo>
                <a:close/>
              </a:path>
            </a:pathLst>
          </a:custGeom>
          <a:blipFill>
            <a:blip r:embed="rId6">
              <a:alphaModFix amt="58000"/>
              <a:extLst>
                <a:ext uri="{96DAC541-7B7A-43D3-8B79-37D633B846F1}">
                  <asvg:svgBlip xmlns:asvg="http://schemas.microsoft.com/office/drawing/2016/SVG/main" r:embed="rId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p:cNvGrpSpPr/>
          <p:nvPr/>
        </p:nvGrpSpPr>
        <p:grpSpPr>
          <a:xfrm>
            <a:off x="4131396" y="2491218"/>
            <a:ext cx="4479204" cy="2245491"/>
            <a:chOff x="0" y="0"/>
            <a:chExt cx="2009053" cy="1139379"/>
          </a:xfrm>
        </p:grpSpPr>
        <p:sp>
          <p:nvSpPr>
            <p:cNvPr id="6" name="Freeform 6"/>
            <p:cNvSpPr/>
            <p:nvPr/>
          </p:nvSpPr>
          <p:spPr>
            <a:xfrm>
              <a:off x="0" y="0"/>
              <a:ext cx="2009053" cy="1139379"/>
            </a:xfrm>
            <a:custGeom>
              <a:avLst/>
              <a:gdLst/>
              <a:ahLst/>
              <a:cxnLst/>
              <a:rect l="l" t="t" r="r" b="b"/>
              <a:pathLst>
                <a:path w="2009053" h="1139379">
                  <a:moveTo>
                    <a:pt x="0" y="0"/>
                  </a:moveTo>
                  <a:lnTo>
                    <a:pt x="2009053" y="0"/>
                  </a:lnTo>
                  <a:lnTo>
                    <a:pt x="2009053" y="1139379"/>
                  </a:lnTo>
                  <a:lnTo>
                    <a:pt x="0" y="1139379"/>
                  </a:lnTo>
                  <a:close/>
                </a:path>
              </a:pathLst>
            </a:custGeom>
            <a:solidFill>
              <a:srgbClr val="FAEFE0"/>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TextBox 7"/>
          <p:cNvSpPr txBox="1"/>
          <p:nvPr/>
        </p:nvSpPr>
        <p:spPr>
          <a:xfrm>
            <a:off x="4474448" y="2798643"/>
            <a:ext cx="3793091" cy="1630639"/>
          </a:xfrm>
          <a:prstGeom prst="rect">
            <a:avLst/>
          </a:prstGeom>
        </p:spPr>
        <p:txBody>
          <a:bodyPr wrap="square" lIns="0" tIns="0" rIns="0" bIns="0" rtlCol="0" anchor="t">
            <a:spAutoFit/>
          </a:bodyPr>
          <a:lstStyle/>
          <a:p>
            <a:pPr marL="0" marR="0" lvl="0" indent="0" algn="ctr" defTabSz="857250" rtl="0" eaLnBrk="1" fontAlgn="auto" latinLnBrk="0" hangingPunct="1">
              <a:lnSpc>
                <a:spcPts val="164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Open Sans" panose="020B0606030504020204" pitchFamily="34" charset="0"/>
                <a:ea typeface="+mn-ea"/>
                <a:cs typeface="+mn-cs"/>
              </a:rPr>
              <a:t>As the leading provider of school law training, the LEGAL ONE team of school law experts is pleased to offer the LEGAL ONE Podcast, a weekly podcast that helps you understand complex legal issues. Each episode is hosted by a LEGAL ONE attorney and/or an attorney working in partnership with LEGAL ONE.  The format includes legal analysis and commentary and interviews with key stakeholders.</a:t>
            </a:r>
            <a:endParaRPr kumimoji="0" lang="en-US" sz="1171" b="0" i="1" u="none" strike="noStrike" kern="1200" cap="none" spc="0" normalizeH="0" baseline="0" noProof="0" dirty="0">
              <a:ln>
                <a:noFill/>
              </a:ln>
              <a:solidFill>
                <a:prstClr val="white">
                  <a:lumMod val="50000"/>
                </a:prstClr>
              </a:solidFill>
              <a:effectLst/>
              <a:uLnTx/>
              <a:uFillTx/>
              <a:latin typeface="Gatwick"/>
              <a:ea typeface="+mn-ea"/>
              <a:cs typeface="+mn-cs"/>
            </a:endParaRPr>
          </a:p>
        </p:txBody>
      </p:sp>
      <p:sp>
        <p:nvSpPr>
          <p:cNvPr id="8" name="Freeform 8"/>
          <p:cNvSpPr/>
          <p:nvPr/>
        </p:nvSpPr>
        <p:spPr>
          <a:xfrm>
            <a:off x="1489954" y="675409"/>
            <a:ext cx="2826639" cy="5545772"/>
          </a:xfrm>
          <a:custGeom>
            <a:avLst/>
            <a:gdLst/>
            <a:ahLst/>
            <a:cxnLst/>
            <a:rect l="l" t="t" r="r" b="b"/>
            <a:pathLst>
              <a:path w="3015082" h="5915490">
                <a:moveTo>
                  <a:pt x="0" y="0"/>
                </a:moveTo>
                <a:lnTo>
                  <a:pt x="3015083" y="0"/>
                </a:lnTo>
                <a:lnTo>
                  <a:pt x="3015083" y="5915490"/>
                </a:lnTo>
                <a:lnTo>
                  <a:pt x="0" y="5915490"/>
                </a:lnTo>
                <a:lnTo>
                  <a:pt x="0" y="0"/>
                </a:lnTo>
                <a:close/>
              </a:path>
            </a:pathLst>
          </a:custGeom>
          <a:blipFill>
            <a:blip r:embed="rId8"/>
            <a:stretch>
              <a:fillRect t="-1139" r="-719" b="-1532"/>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9"/>
          <p:cNvSpPr/>
          <p:nvPr/>
        </p:nvSpPr>
        <p:spPr>
          <a:xfrm rot="982490">
            <a:off x="7275592" y="-73296"/>
            <a:ext cx="1870776" cy="1557919"/>
          </a:xfrm>
          <a:custGeom>
            <a:avLst/>
            <a:gdLst/>
            <a:ahLst/>
            <a:cxnLst/>
            <a:rect l="l" t="t" r="r" b="b"/>
            <a:pathLst>
              <a:path w="1995494" h="2475031">
                <a:moveTo>
                  <a:pt x="0" y="0"/>
                </a:moveTo>
                <a:lnTo>
                  <a:pt x="1995494" y="0"/>
                </a:lnTo>
                <a:lnTo>
                  <a:pt x="1995494" y="2475032"/>
                </a:lnTo>
                <a:lnTo>
                  <a:pt x="0" y="2475032"/>
                </a:lnTo>
                <a:lnTo>
                  <a:pt x="0" y="0"/>
                </a:lnTo>
                <a:close/>
              </a:path>
            </a:pathLst>
          </a:custGeom>
          <a:blipFill>
            <a:blip r:embed="rId9">
              <a:alphaModFix amt="58000"/>
              <a:extLst>
                <a:ext uri="{96DAC541-7B7A-43D3-8B79-37D633B846F1}">
                  <asvg:svgBlip xmlns:asvg="http://schemas.microsoft.com/office/drawing/2016/SVG/main" r:embed="rId10"/>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oup 10"/>
          <p:cNvGrpSpPr>
            <a:grpSpLocks noChangeAspect="1"/>
          </p:cNvGrpSpPr>
          <p:nvPr/>
        </p:nvGrpSpPr>
        <p:grpSpPr>
          <a:xfrm>
            <a:off x="1952287" y="1554993"/>
            <a:ext cx="1838475" cy="2020302"/>
            <a:chOff x="0" y="0"/>
            <a:chExt cx="5778500" cy="6350000"/>
          </a:xfrm>
        </p:grpSpPr>
        <p:sp>
          <p:nvSpPr>
            <p:cNvPr id="11" name="Freeform 11">
              <a:hlinkClick r:id="rId11" tooltip="https://njpsa.org/the-legal-one-podcast/"/>
            </p:cNvPr>
            <p:cNvSpPr/>
            <p:nvPr/>
          </p:nvSpPr>
          <p:spPr>
            <a:xfrm>
              <a:off x="0" y="0"/>
              <a:ext cx="5778500" cy="6350000"/>
            </a:xfrm>
            <a:custGeom>
              <a:avLst/>
              <a:gdLst/>
              <a:ahLst/>
              <a:cxnLst/>
              <a:rect l="l" t="t" r="r" b="b"/>
              <a:pathLst>
                <a:path w="5778500" h="6350000">
                  <a:moveTo>
                    <a:pt x="2889250" y="0"/>
                  </a:moveTo>
                  <a:cubicBezTo>
                    <a:pt x="1258570" y="0"/>
                    <a:pt x="0" y="1144270"/>
                    <a:pt x="0" y="2917190"/>
                  </a:cubicBezTo>
                  <a:cubicBezTo>
                    <a:pt x="0" y="4175760"/>
                    <a:pt x="0" y="6350000"/>
                    <a:pt x="0" y="6350000"/>
                  </a:cubicBezTo>
                  <a:lnTo>
                    <a:pt x="2889250" y="6350000"/>
                  </a:lnTo>
                  <a:lnTo>
                    <a:pt x="5778500" y="6350000"/>
                  </a:lnTo>
                  <a:cubicBezTo>
                    <a:pt x="5778500" y="6350000"/>
                    <a:pt x="5778500" y="4175760"/>
                    <a:pt x="5778500" y="2917190"/>
                  </a:cubicBezTo>
                  <a:cubicBezTo>
                    <a:pt x="5778500" y="1144270"/>
                    <a:pt x="4519930" y="0"/>
                    <a:pt x="2889250" y="0"/>
                  </a:cubicBezTo>
                  <a:close/>
                </a:path>
              </a:pathLst>
            </a:custGeom>
            <a:blipFill>
              <a:blip r:embed="rId12"/>
              <a:stretch>
                <a:fillRect l="-18207" r="-18207"/>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Freeform 12">
            <a:hlinkClick r:id="rId11" tooltip="https://podcasts.captivate.fm/media/32ca0e63-552a-445e-b924-6f4fbbe48d0f/L1-Podcast-S7-Ep-3-converted.mp3"/>
          </p:cNvPr>
          <p:cNvSpPr/>
          <p:nvPr/>
        </p:nvSpPr>
        <p:spPr>
          <a:xfrm>
            <a:off x="2727436" y="3885204"/>
            <a:ext cx="262778" cy="262778"/>
          </a:xfrm>
          <a:custGeom>
            <a:avLst/>
            <a:gdLst/>
            <a:ahLst/>
            <a:cxnLst/>
            <a:rect l="l" t="t" r="r" b="b"/>
            <a:pathLst>
              <a:path w="280297" h="280297">
                <a:moveTo>
                  <a:pt x="0" y="0"/>
                </a:moveTo>
                <a:lnTo>
                  <a:pt x="280296" y="0"/>
                </a:lnTo>
                <a:lnTo>
                  <a:pt x="280296" y="280296"/>
                </a:lnTo>
                <a:lnTo>
                  <a:pt x="0" y="28029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hlinkClick r:id="rId11"/>
          </p:cNvPr>
          <p:cNvSpPr/>
          <p:nvPr/>
        </p:nvSpPr>
        <p:spPr>
          <a:xfrm>
            <a:off x="0" y="6350714"/>
            <a:ext cx="507286" cy="507286"/>
          </a:xfrm>
          <a:custGeom>
            <a:avLst/>
            <a:gdLst/>
            <a:ahLst/>
            <a:cxnLst/>
            <a:rect l="l" t="t" r="r" b="b"/>
            <a:pathLst>
              <a:path w="541105" h="541105">
                <a:moveTo>
                  <a:pt x="0" y="0"/>
                </a:moveTo>
                <a:lnTo>
                  <a:pt x="541104" y="0"/>
                </a:lnTo>
                <a:lnTo>
                  <a:pt x="541104" y="541105"/>
                </a:lnTo>
                <a:lnTo>
                  <a:pt x="0" y="541105"/>
                </a:lnTo>
                <a:lnTo>
                  <a:pt x="0" y="0"/>
                </a:lnTo>
                <a:close/>
              </a:path>
            </a:pathLst>
          </a:custGeom>
          <a:blipFill>
            <a:blip r:embed="rId15"/>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4"/>
          <p:cNvSpPr txBox="1"/>
          <p:nvPr/>
        </p:nvSpPr>
        <p:spPr>
          <a:xfrm>
            <a:off x="1880879" y="4548505"/>
            <a:ext cx="2044790" cy="166199"/>
          </a:xfrm>
          <a:prstGeom prst="rect">
            <a:avLst/>
          </a:prstGeom>
        </p:spPr>
        <p:txBody>
          <a:bodyPr lIns="0" tIns="0" rIns="0" bIns="0" rtlCol="0" anchor="t">
            <a:spAutoFit/>
          </a:bodyPr>
          <a:lstStyle/>
          <a:p>
            <a:pPr marL="0" marR="0" lvl="0" indent="0" algn="ctr" defTabSz="857250" rtl="0" eaLnBrk="1" fontAlgn="auto" latinLnBrk="0" hangingPunct="1">
              <a:lnSpc>
                <a:spcPts val="1428"/>
              </a:lnSpc>
              <a:spcBef>
                <a:spcPts val="0"/>
              </a:spcBef>
              <a:spcAft>
                <a:spcPts val="0"/>
              </a:spcAft>
              <a:buClrTx/>
              <a:buSzTx/>
              <a:buFontTx/>
              <a:buNone/>
              <a:tabLst/>
              <a:defRPr/>
            </a:pPr>
            <a:r>
              <a:rPr kumimoji="0" lang="en-US" sz="933" b="0" i="0" u="none" strike="noStrike" kern="1200" cap="none" spc="0" normalizeH="0" baseline="0" noProof="0" dirty="0">
                <a:ln>
                  <a:noFill/>
                </a:ln>
                <a:solidFill>
                  <a:prstClr val="white">
                    <a:lumMod val="50000"/>
                  </a:prstClr>
                </a:solidFill>
                <a:effectLst/>
                <a:uLnTx/>
                <a:uFillTx/>
                <a:latin typeface="Agrandir Bold"/>
                <a:ea typeface="+mn-ea"/>
                <a:cs typeface="+mn-cs"/>
              </a:rPr>
              <a:t>Available in Apple Podcasts and Spotify</a:t>
            </a:r>
          </a:p>
        </p:txBody>
      </p:sp>
      <p:sp>
        <p:nvSpPr>
          <p:cNvPr id="16" name="TextBox 16"/>
          <p:cNvSpPr txBox="1"/>
          <p:nvPr/>
        </p:nvSpPr>
        <p:spPr>
          <a:xfrm>
            <a:off x="4276374" y="2024157"/>
            <a:ext cx="4189241" cy="435568"/>
          </a:xfrm>
          <a:prstGeom prst="rect">
            <a:avLst/>
          </a:prstGeom>
        </p:spPr>
        <p:txBody>
          <a:bodyPr wrap="square" lIns="0" tIns="0" rIns="0" bIns="0" rtlCol="0" anchor="t">
            <a:spAutoFit/>
          </a:bodyPr>
          <a:lstStyle/>
          <a:p>
            <a:pPr marL="0" marR="0" lvl="0" indent="0" algn="ctr" defTabSz="857250" rtl="0" eaLnBrk="1" fontAlgn="auto" latinLnBrk="0" hangingPunct="1">
              <a:lnSpc>
                <a:spcPts val="3920"/>
              </a:lnSpc>
              <a:spcBef>
                <a:spcPct val="0"/>
              </a:spcBef>
              <a:spcAft>
                <a:spcPts val="0"/>
              </a:spcAft>
              <a:buClrTx/>
              <a:buSzTx/>
              <a:buFontTx/>
              <a:buNone/>
              <a:tabLst/>
              <a:defRPr/>
            </a:pPr>
            <a:r>
              <a:rPr kumimoji="0" lang="en-US" sz="1700" b="0" i="0" u="none" strike="noStrike" kern="1200" cap="none" spc="0" normalizeH="0" baseline="0" noProof="0" dirty="0">
                <a:ln>
                  <a:noFill/>
                </a:ln>
                <a:solidFill>
                  <a:srgbClr val="BD7944"/>
                </a:solidFill>
                <a:effectLst/>
                <a:uLnTx/>
                <a:uFillTx/>
                <a:latin typeface="Castellar" panose="020A0402060406010301" pitchFamily="18" charset="0"/>
                <a:ea typeface="+mn-ea"/>
                <a:cs typeface="+mn-cs"/>
              </a:rPr>
              <a:t>About the LEGAL ONE PODCAST</a:t>
            </a:r>
          </a:p>
        </p:txBody>
      </p:sp>
      <p:sp>
        <p:nvSpPr>
          <p:cNvPr id="17" name="TextBox 17"/>
          <p:cNvSpPr txBox="1"/>
          <p:nvPr/>
        </p:nvSpPr>
        <p:spPr>
          <a:xfrm>
            <a:off x="4974485" y="5290858"/>
            <a:ext cx="2793022" cy="269304"/>
          </a:xfrm>
          <a:prstGeom prst="rect">
            <a:avLst/>
          </a:prstGeom>
        </p:spPr>
        <p:txBody>
          <a:bodyPr lIns="0" tIns="0" rIns="0" bIns="0" rtlCol="0" anchor="t">
            <a:spAutoFit/>
          </a:bodyPr>
          <a:lstStyle/>
          <a:p>
            <a:pPr marL="0" marR="0" lvl="0" indent="0" algn="ctr" defTabSz="857250" rtl="0" eaLnBrk="1" fontAlgn="auto" latinLnBrk="0" hangingPunct="1">
              <a:lnSpc>
                <a:spcPts val="2064"/>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D87900"/>
                </a:solidFill>
                <a:effectLst/>
                <a:uLnTx/>
                <a:uFillTx/>
                <a:latin typeface="Now Medium"/>
                <a:ea typeface="+mn-ea"/>
                <a:cs typeface="+mn-cs"/>
                <a:hlinkClick r:id="rId11" tooltip="https://njpsa.org/l1-podcast/responding-to-escalating-mental-health-needs-in-schools/">
                  <a:extLst>
                    <a:ext uri="{A12FA001-AC4F-418D-AE19-62706E023703}">
                      <ahyp:hlinkClr xmlns:ahyp="http://schemas.microsoft.com/office/drawing/2018/hyperlinkcolor" val="tx"/>
                    </a:ext>
                  </a:extLst>
                </a:hlinkClick>
              </a:rPr>
              <a:t>LISTEN NOW</a:t>
            </a:r>
            <a:endParaRPr kumimoji="0" lang="en-US" sz="1800" b="1" i="0" u="none" strike="noStrike" kern="1200" cap="none" spc="0" normalizeH="0" baseline="0" noProof="0" dirty="0">
              <a:ln>
                <a:noFill/>
              </a:ln>
              <a:solidFill>
                <a:srgbClr val="D87900"/>
              </a:solidFill>
              <a:effectLst/>
              <a:uLnTx/>
              <a:uFillTx/>
              <a:latin typeface="Now Medium"/>
              <a:ea typeface="+mn-ea"/>
              <a:cs typeface="+mn-cs"/>
              <a:hlinkClick r:id="rId16" tooltip="https://njpsa.org/l1-podcast/responding-to-escalating-mental-health-needs-in-schools/">
                <a:extLst>
                  <a:ext uri="{A12FA001-AC4F-418D-AE19-62706E023703}">
                    <ahyp:hlinkClr xmlns:ahyp="http://schemas.microsoft.com/office/drawing/2018/hyperlinkcolor" val="tx"/>
                  </a:ext>
                </a:extLst>
              </a:hlinkClick>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07975" y="-96441"/>
            <a:ext cx="4876101" cy="6954441"/>
            <a:chOff x="0" y="-38100"/>
            <a:chExt cx="1926361" cy="2747433"/>
          </a:xfrm>
        </p:grpSpPr>
        <p:sp>
          <p:nvSpPr>
            <p:cNvPr id="3" name="Freeform 3"/>
            <p:cNvSpPr/>
            <p:nvPr/>
          </p:nvSpPr>
          <p:spPr>
            <a:xfrm>
              <a:off x="0" y="0"/>
              <a:ext cx="1926361" cy="2709333"/>
            </a:xfrm>
            <a:custGeom>
              <a:avLst/>
              <a:gdLst/>
              <a:ahLst/>
              <a:cxnLst/>
              <a:rect l="l" t="t" r="r" b="b"/>
              <a:pathLst>
                <a:path w="1926361" h="2709333">
                  <a:moveTo>
                    <a:pt x="0" y="0"/>
                  </a:moveTo>
                  <a:lnTo>
                    <a:pt x="1926361" y="0"/>
                  </a:lnTo>
                  <a:lnTo>
                    <a:pt x="1926361" y="2709333"/>
                  </a:lnTo>
                  <a:lnTo>
                    <a:pt x="0" y="2709333"/>
                  </a:lnTo>
                  <a:close/>
                </a:path>
              </a:pathLst>
            </a:custGeom>
            <a:solidFill>
              <a:srgbClr val="3B8EDE"/>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p:cNvSpPr txBox="1"/>
            <p:nvPr/>
          </p:nvSpPr>
          <p:spPr>
            <a:xfrm>
              <a:off x="0" y="-38100"/>
              <a:ext cx="1926361" cy="2747433"/>
            </a:xfrm>
            <a:prstGeom prst="rect">
              <a:avLst/>
            </a:prstGeom>
          </p:spPr>
          <p:txBody>
            <a:bodyPr lIns="33866" tIns="33866" rIns="33866" bIns="33866" rtlCol="0" anchor="ctr"/>
            <a:lstStyle/>
            <a:p>
              <a:pPr marL="0" marR="0" lvl="0" indent="0" algn="ctr" defTabSz="857250" rtl="0" eaLnBrk="1" fontAlgn="auto" latinLnBrk="0" hangingPunct="1">
                <a:lnSpc>
                  <a:spcPts val="1773"/>
                </a:lnSpc>
                <a:spcBef>
                  <a:spcPct val="0"/>
                </a:spcBef>
                <a:spcAft>
                  <a:spcPts val="0"/>
                </a:spcAft>
                <a:buClrTx/>
                <a:buSzTx/>
                <a:buFontTx/>
                <a:buNone/>
                <a:tabLst/>
                <a:defRPr/>
              </a:pPr>
              <a:endParaRPr kumimoji="0"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5579689" y="2122813"/>
            <a:ext cx="2252522" cy="16894"/>
          </a:xfrm>
          <a:custGeom>
            <a:avLst/>
            <a:gdLst/>
            <a:ahLst/>
            <a:cxnLst/>
            <a:rect l="l" t="t" r="r" b="b"/>
            <a:pathLst>
              <a:path w="2402690" h="18020">
                <a:moveTo>
                  <a:pt x="0" y="0"/>
                </a:moveTo>
                <a:lnTo>
                  <a:pt x="2402690" y="0"/>
                </a:lnTo>
                <a:lnTo>
                  <a:pt x="2402690" y="18021"/>
                </a:lnTo>
                <a:lnTo>
                  <a:pt x="0" y="180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4565401" y="6366012"/>
            <a:ext cx="754274" cy="670615"/>
          </a:xfrm>
          <a:custGeom>
            <a:avLst/>
            <a:gdLst/>
            <a:ahLst/>
            <a:cxnLst/>
            <a:rect l="l" t="t" r="r" b="b"/>
            <a:pathLst>
              <a:path w="804559" h="715323">
                <a:moveTo>
                  <a:pt x="0" y="0"/>
                </a:moveTo>
                <a:lnTo>
                  <a:pt x="804559" y="0"/>
                </a:lnTo>
                <a:lnTo>
                  <a:pt x="804559" y="715324"/>
                </a:lnTo>
                <a:lnTo>
                  <a:pt x="0" y="715324"/>
                </a:lnTo>
                <a:lnTo>
                  <a:pt x="0" y="0"/>
                </a:lnTo>
                <a:close/>
              </a:path>
            </a:pathLst>
          </a:custGeom>
          <a:blipFill>
            <a:blip r:embed="rId4">
              <a:extLst>
                <a:ext uri="{96DAC541-7B7A-43D3-8B79-37D633B846F1}">
                  <asvg:svgBlip xmlns:asvg="http://schemas.microsoft.com/office/drawing/2016/SVG/main" r:embed="rId5"/>
                </a:ext>
              </a:extLst>
            </a:blip>
            <a:stretch>
              <a:fillRect r="-263687" b="-12386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7979477" y="1637864"/>
            <a:ext cx="754274" cy="670615"/>
          </a:xfrm>
          <a:custGeom>
            <a:avLst/>
            <a:gdLst/>
            <a:ahLst/>
            <a:cxnLst/>
            <a:rect l="l" t="t" r="r" b="b"/>
            <a:pathLst>
              <a:path w="804559" h="715323">
                <a:moveTo>
                  <a:pt x="0" y="0"/>
                </a:moveTo>
                <a:lnTo>
                  <a:pt x="804559" y="0"/>
                </a:lnTo>
                <a:lnTo>
                  <a:pt x="804559" y="715323"/>
                </a:lnTo>
                <a:lnTo>
                  <a:pt x="0" y="715323"/>
                </a:lnTo>
                <a:lnTo>
                  <a:pt x="0" y="0"/>
                </a:lnTo>
                <a:close/>
              </a:path>
            </a:pathLst>
          </a:custGeom>
          <a:blipFill>
            <a:blip r:embed="rId4">
              <a:extLst>
                <a:ext uri="{96DAC541-7B7A-43D3-8B79-37D633B846F1}">
                  <asvg:svgBlip xmlns:asvg="http://schemas.microsoft.com/office/drawing/2016/SVG/main" r:embed="rId5"/>
                </a:ext>
              </a:extLst>
            </a:blip>
            <a:stretch>
              <a:fillRect r="-263687" b="-123865"/>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a:grpSpLocks noChangeAspect="1"/>
          </p:cNvGrpSpPr>
          <p:nvPr/>
        </p:nvGrpSpPr>
        <p:grpSpPr>
          <a:xfrm>
            <a:off x="6063299" y="6472285"/>
            <a:ext cx="1285302" cy="1285302"/>
            <a:chOff x="0" y="0"/>
            <a:chExt cx="2787650" cy="2787650"/>
          </a:xfrm>
        </p:grpSpPr>
        <p:sp>
          <p:nvSpPr>
            <p:cNvPr id="10" name="Freeform 10"/>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FFFFFF"/>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a:grpSpLocks noChangeAspect="1"/>
          </p:cNvGrpSpPr>
          <p:nvPr/>
        </p:nvGrpSpPr>
        <p:grpSpPr>
          <a:xfrm>
            <a:off x="-1050973" y="6393976"/>
            <a:ext cx="1285302" cy="1285302"/>
            <a:chOff x="0" y="0"/>
            <a:chExt cx="2787650" cy="2787650"/>
          </a:xfrm>
        </p:grpSpPr>
        <p:sp>
          <p:nvSpPr>
            <p:cNvPr id="12" name="Freeform 12"/>
            <p:cNvSpPr/>
            <p:nvPr/>
          </p:nvSpPr>
          <p:spPr>
            <a:xfrm>
              <a:off x="0" y="0"/>
              <a:ext cx="2787650" cy="2787650"/>
            </a:xfrm>
            <a:custGeom>
              <a:avLst/>
              <a:gdLst/>
              <a:ahLst/>
              <a:cxnLst/>
              <a:rect l="l" t="t" r="r" b="b"/>
              <a:pathLst>
                <a:path w="2787650" h="2787650">
                  <a:moveTo>
                    <a:pt x="81280" y="1861820"/>
                  </a:moveTo>
                  <a:cubicBezTo>
                    <a:pt x="73660" y="1841500"/>
                    <a:pt x="67310" y="1819910"/>
                    <a:pt x="60960" y="1799590"/>
                  </a:cubicBezTo>
                  <a:lnTo>
                    <a:pt x="1800860" y="59690"/>
                  </a:lnTo>
                  <a:cubicBezTo>
                    <a:pt x="1821180" y="66040"/>
                    <a:pt x="1842770" y="72390"/>
                    <a:pt x="1863090" y="80010"/>
                  </a:cubicBezTo>
                  <a:lnTo>
                    <a:pt x="81280" y="1861820"/>
                  </a:lnTo>
                  <a:close/>
                  <a:moveTo>
                    <a:pt x="1597660" y="15240"/>
                  </a:moveTo>
                  <a:cubicBezTo>
                    <a:pt x="1573530" y="11430"/>
                    <a:pt x="1548130" y="8890"/>
                    <a:pt x="1524000" y="6350"/>
                  </a:cubicBezTo>
                  <a:lnTo>
                    <a:pt x="6350" y="1524000"/>
                  </a:lnTo>
                  <a:cubicBezTo>
                    <a:pt x="8890" y="1548130"/>
                    <a:pt x="11430" y="1573530"/>
                    <a:pt x="15240" y="1597660"/>
                  </a:cubicBezTo>
                  <a:lnTo>
                    <a:pt x="1597660" y="15240"/>
                  </a:lnTo>
                  <a:close/>
                  <a:moveTo>
                    <a:pt x="2189480" y="248920"/>
                  </a:moveTo>
                  <a:cubicBezTo>
                    <a:pt x="2172970" y="237490"/>
                    <a:pt x="2156460" y="226060"/>
                    <a:pt x="2139950" y="215900"/>
                  </a:cubicBezTo>
                  <a:lnTo>
                    <a:pt x="215900" y="2139950"/>
                  </a:lnTo>
                  <a:cubicBezTo>
                    <a:pt x="226060" y="2156460"/>
                    <a:pt x="237490" y="2172970"/>
                    <a:pt x="248920" y="2189480"/>
                  </a:cubicBezTo>
                  <a:lnTo>
                    <a:pt x="2189480" y="248920"/>
                  </a:lnTo>
                  <a:close/>
                  <a:moveTo>
                    <a:pt x="1979930" y="128270"/>
                  </a:moveTo>
                  <a:cubicBezTo>
                    <a:pt x="1960880" y="119380"/>
                    <a:pt x="1941830" y="110490"/>
                    <a:pt x="1922780" y="102870"/>
                  </a:cubicBezTo>
                  <a:lnTo>
                    <a:pt x="104140" y="1921510"/>
                  </a:lnTo>
                  <a:cubicBezTo>
                    <a:pt x="111760" y="1940560"/>
                    <a:pt x="120650" y="1959610"/>
                    <a:pt x="129540" y="1978660"/>
                  </a:cubicBezTo>
                  <a:lnTo>
                    <a:pt x="1979930" y="128270"/>
                  </a:lnTo>
                  <a:close/>
                  <a:moveTo>
                    <a:pt x="2087880" y="185420"/>
                  </a:moveTo>
                  <a:cubicBezTo>
                    <a:pt x="2070100" y="175260"/>
                    <a:pt x="2052320" y="165100"/>
                    <a:pt x="2034540" y="156210"/>
                  </a:cubicBezTo>
                  <a:lnTo>
                    <a:pt x="154940" y="2035810"/>
                  </a:lnTo>
                  <a:cubicBezTo>
                    <a:pt x="163830" y="2053590"/>
                    <a:pt x="173990" y="2071370"/>
                    <a:pt x="184150" y="2089150"/>
                  </a:cubicBezTo>
                  <a:lnTo>
                    <a:pt x="2087880" y="185420"/>
                  </a:lnTo>
                  <a:close/>
                  <a:moveTo>
                    <a:pt x="834390" y="116840"/>
                  </a:moveTo>
                  <a:cubicBezTo>
                    <a:pt x="774700" y="143510"/>
                    <a:pt x="716280" y="173990"/>
                    <a:pt x="660400" y="208280"/>
                  </a:cubicBezTo>
                  <a:lnTo>
                    <a:pt x="208280" y="660400"/>
                  </a:lnTo>
                  <a:cubicBezTo>
                    <a:pt x="172720" y="716280"/>
                    <a:pt x="142240" y="774700"/>
                    <a:pt x="116840" y="834390"/>
                  </a:cubicBezTo>
                  <a:lnTo>
                    <a:pt x="834390" y="116840"/>
                  </a:lnTo>
                  <a:close/>
                  <a:moveTo>
                    <a:pt x="1363980" y="0"/>
                  </a:moveTo>
                  <a:lnTo>
                    <a:pt x="0" y="1363980"/>
                  </a:lnTo>
                  <a:cubicBezTo>
                    <a:pt x="0" y="1391920"/>
                    <a:pt x="0" y="1418590"/>
                    <a:pt x="1270" y="1446530"/>
                  </a:cubicBezTo>
                  <a:lnTo>
                    <a:pt x="1445260" y="1270"/>
                  </a:lnTo>
                  <a:cubicBezTo>
                    <a:pt x="1418590" y="0"/>
                    <a:pt x="1390650" y="0"/>
                    <a:pt x="1363980" y="0"/>
                  </a:cubicBezTo>
                  <a:close/>
                  <a:moveTo>
                    <a:pt x="2787650" y="1386840"/>
                  </a:moveTo>
                  <a:lnTo>
                    <a:pt x="1386840" y="2787650"/>
                  </a:lnTo>
                  <a:cubicBezTo>
                    <a:pt x="1414780" y="2787650"/>
                    <a:pt x="1443990" y="2787650"/>
                    <a:pt x="1471930" y="2785110"/>
                  </a:cubicBezTo>
                  <a:lnTo>
                    <a:pt x="2785110" y="1471930"/>
                  </a:lnTo>
                  <a:cubicBezTo>
                    <a:pt x="2786380" y="1443990"/>
                    <a:pt x="2787650" y="1414780"/>
                    <a:pt x="2787650" y="1386840"/>
                  </a:cubicBezTo>
                  <a:close/>
                  <a:moveTo>
                    <a:pt x="2283460" y="321310"/>
                  </a:moveTo>
                  <a:cubicBezTo>
                    <a:pt x="2268220" y="308610"/>
                    <a:pt x="2252980" y="295910"/>
                    <a:pt x="2237740" y="284480"/>
                  </a:cubicBezTo>
                  <a:lnTo>
                    <a:pt x="284480" y="2237740"/>
                  </a:lnTo>
                  <a:cubicBezTo>
                    <a:pt x="295910" y="2252980"/>
                    <a:pt x="308610" y="2268220"/>
                    <a:pt x="321310" y="2283460"/>
                  </a:cubicBezTo>
                  <a:lnTo>
                    <a:pt x="2283460" y="321310"/>
                  </a:lnTo>
                  <a:close/>
                  <a:moveTo>
                    <a:pt x="1276350" y="5080"/>
                  </a:moveTo>
                  <a:cubicBezTo>
                    <a:pt x="1244600" y="7620"/>
                    <a:pt x="1214120" y="11430"/>
                    <a:pt x="1182370" y="16510"/>
                  </a:cubicBezTo>
                  <a:lnTo>
                    <a:pt x="16510" y="1182370"/>
                  </a:lnTo>
                  <a:cubicBezTo>
                    <a:pt x="11430" y="1214120"/>
                    <a:pt x="7620" y="1244600"/>
                    <a:pt x="5080" y="1276350"/>
                  </a:cubicBezTo>
                  <a:lnTo>
                    <a:pt x="1276350" y="5080"/>
                  </a:lnTo>
                  <a:close/>
                  <a:moveTo>
                    <a:pt x="1080770" y="35560"/>
                  </a:moveTo>
                  <a:cubicBezTo>
                    <a:pt x="1042670" y="44450"/>
                    <a:pt x="1004570" y="54610"/>
                    <a:pt x="966470" y="67310"/>
                  </a:cubicBezTo>
                  <a:lnTo>
                    <a:pt x="66040" y="966470"/>
                  </a:lnTo>
                  <a:cubicBezTo>
                    <a:pt x="54610" y="1004570"/>
                    <a:pt x="43180" y="1041400"/>
                    <a:pt x="34290" y="1080770"/>
                  </a:cubicBezTo>
                  <a:lnTo>
                    <a:pt x="1080770" y="35560"/>
                  </a:lnTo>
                  <a:close/>
                  <a:moveTo>
                    <a:pt x="1734820" y="41910"/>
                  </a:moveTo>
                  <a:cubicBezTo>
                    <a:pt x="1711960" y="36830"/>
                    <a:pt x="1690370" y="31750"/>
                    <a:pt x="1667510" y="26670"/>
                  </a:cubicBezTo>
                  <a:lnTo>
                    <a:pt x="26670" y="1667510"/>
                  </a:lnTo>
                  <a:cubicBezTo>
                    <a:pt x="31750" y="1690370"/>
                    <a:pt x="36830" y="1711960"/>
                    <a:pt x="41910" y="1734820"/>
                  </a:cubicBezTo>
                  <a:lnTo>
                    <a:pt x="1734820" y="41910"/>
                  </a:lnTo>
                  <a:close/>
                  <a:moveTo>
                    <a:pt x="2762250" y="1659890"/>
                  </a:moveTo>
                  <a:cubicBezTo>
                    <a:pt x="2768600" y="1626870"/>
                    <a:pt x="2773680" y="1595120"/>
                    <a:pt x="2777490" y="1562100"/>
                  </a:cubicBezTo>
                  <a:lnTo>
                    <a:pt x="1562100" y="2777490"/>
                  </a:lnTo>
                  <a:cubicBezTo>
                    <a:pt x="1595120" y="2773680"/>
                    <a:pt x="1628140" y="2768600"/>
                    <a:pt x="1659890" y="2762250"/>
                  </a:cubicBezTo>
                  <a:lnTo>
                    <a:pt x="2762250" y="1659890"/>
                  </a:lnTo>
                  <a:close/>
                  <a:moveTo>
                    <a:pt x="2785110" y="1306830"/>
                  </a:moveTo>
                  <a:cubicBezTo>
                    <a:pt x="2783840" y="1281430"/>
                    <a:pt x="2781300" y="1256030"/>
                    <a:pt x="2778760" y="1230630"/>
                  </a:cubicBezTo>
                  <a:lnTo>
                    <a:pt x="1230630" y="2777490"/>
                  </a:lnTo>
                  <a:cubicBezTo>
                    <a:pt x="1256030" y="2780030"/>
                    <a:pt x="1281430" y="2782570"/>
                    <a:pt x="1306830" y="2783840"/>
                  </a:cubicBezTo>
                  <a:lnTo>
                    <a:pt x="2785110" y="1306830"/>
                  </a:lnTo>
                  <a:close/>
                  <a:moveTo>
                    <a:pt x="2767330" y="1158240"/>
                  </a:moveTo>
                  <a:cubicBezTo>
                    <a:pt x="2763520" y="1135380"/>
                    <a:pt x="2758440" y="1112520"/>
                    <a:pt x="2753360" y="1089660"/>
                  </a:cubicBezTo>
                  <a:lnTo>
                    <a:pt x="1088390" y="2753360"/>
                  </a:lnTo>
                  <a:cubicBezTo>
                    <a:pt x="1111250" y="2758440"/>
                    <a:pt x="1134110" y="2763520"/>
                    <a:pt x="1156970" y="2767330"/>
                  </a:cubicBezTo>
                  <a:lnTo>
                    <a:pt x="2767330" y="1158240"/>
                  </a:lnTo>
                  <a:close/>
                  <a:moveTo>
                    <a:pt x="2369820" y="398780"/>
                  </a:moveTo>
                  <a:cubicBezTo>
                    <a:pt x="2355850" y="384810"/>
                    <a:pt x="2341880" y="372110"/>
                    <a:pt x="2327910" y="358140"/>
                  </a:cubicBezTo>
                  <a:lnTo>
                    <a:pt x="359410" y="2326640"/>
                  </a:lnTo>
                  <a:cubicBezTo>
                    <a:pt x="372110" y="2340610"/>
                    <a:pt x="386080" y="2354580"/>
                    <a:pt x="400050" y="2368550"/>
                  </a:cubicBezTo>
                  <a:lnTo>
                    <a:pt x="2369820" y="398780"/>
                  </a:lnTo>
                  <a:close/>
                  <a:moveTo>
                    <a:pt x="2451100" y="2301240"/>
                  </a:moveTo>
                  <a:cubicBezTo>
                    <a:pt x="2520950" y="2219960"/>
                    <a:pt x="2579370" y="2133600"/>
                    <a:pt x="2627630" y="2042160"/>
                  </a:cubicBezTo>
                  <a:lnTo>
                    <a:pt x="2042160" y="2627630"/>
                  </a:lnTo>
                  <a:cubicBezTo>
                    <a:pt x="2133600" y="2579370"/>
                    <a:pt x="2219960" y="2520950"/>
                    <a:pt x="2301240" y="2451100"/>
                  </a:cubicBezTo>
                  <a:lnTo>
                    <a:pt x="2451100" y="2301240"/>
                  </a:lnTo>
                  <a:close/>
                  <a:moveTo>
                    <a:pt x="2736850" y="1023620"/>
                  </a:moveTo>
                  <a:cubicBezTo>
                    <a:pt x="2730500" y="1002030"/>
                    <a:pt x="2724150" y="981710"/>
                    <a:pt x="2717800" y="960120"/>
                  </a:cubicBezTo>
                  <a:lnTo>
                    <a:pt x="960120" y="2717800"/>
                  </a:lnTo>
                  <a:cubicBezTo>
                    <a:pt x="981710" y="2724150"/>
                    <a:pt x="1002030" y="2730500"/>
                    <a:pt x="1023620" y="2736850"/>
                  </a:cubicBezTo>
                  <a:lnTo>
                    <a:pt x="2736850" y="1023620"/>
                  </a:lnTo>
                  <a:close/>
                  <a:moveTo>
                    <a:pt x="2696210" y="1892300"/>
                  </a:moveTo>
                  <a:cubicBezTo>
                    <a:pt x="2711450" y="1851660"/>
                    <a:pt x="2725420" y="1811020"/>
                    <a:pt x="2736850" y="1769110"/>
                  </a:cubicBezTo>
                  <a:lnTo>
                    <a:pt x="1769110" y="2736850"/>
                  </a:lnTo>
                  <a:cubicBezTo>
                    <a:pt x="1811020" y="2725420"/>
                    <a:pt x="1851660" y="2711450"/>
                    <a:pt x="1892300" y="2696210"/>
                  </a:cubicBezTo>
                  <a:lnTo>
                    <a:pt x="2696210" y="1892300"/>
                  </a:lnTo>
                  <a:close/>
                  <a:moveTo>
                    <a:pt x="2523490" y="576580"/>
                  </a:moveTo>
                  <a:cubicBezTo>
                    <a:pt x="2512060" y="561340"/>
                    <a:pt x="2500630" y="544830"/>
                    <a:pt x="2487930" y="529590"/>
                  </a:cubicBezTo>
                  <a:lnTo>
                    <a:pt x="529590" y="2486660"/>
                  </a:lnTo>
                  <a:cubicBezTo>
                    <a:pt x="544830" y="2499360"/>
                    <a:pt x="561340" y="2510790"/>
                    <a:pt x="576580" y="2522220"/>
                  </a:cubicBezTo>
                  <a:lnTo>
                    <a:pt x="2523490" y="576580"/>
                  </a:lnTo>
                  <a:close/>
                  <a:moveTo>
                    <a:pt x="2696210" y="899160"/>
                  </a:moveTo>
                  <a:cubicBezTo>
                    <a:pt x="2688590" y="878840"/>
                    <a:pt x="2680970" y="859790"/>
                    <a:pt x="2672080" y="840740"/>
                  </a:cubicBezTo>
                  <a:lnTo>
                    <a:pt x="839470" y="2673350"/>
                  </a:lnTo>
                  <a:cubicBezTo>
                    <a:pt x="858520" y="2682240"/>
                    <a:pt x="878840" y="2689860"/>
                    <a:pt x="897890" y="2697480"/>
                  </a:cubicBezTo>
                  <a:lnTo>
                    <a:pt x="2696210" y="899160"/>
                  </a:lnTo>
                  <a:close/>
                  <a:moveTo>
                    <a:pt x="2449830" y="483870"/>
                  </a:moveTo>
                  <a:cubicBezTo>
                    <a:pt x="2437130" y="468630"/>
                    <a:pt x="2424430" y="454660"/>
                    <a:pt x="2410460" y="440690"/>
                  </a:cubicBezTo>
                  <a:lnTo>
                    <a:pt x="440690" y="2410460"/>
                  </a:lnTo>
                  <a:cubicBezTo>
                    <a:pt x="454660" y="2424430"/>
                    <a:pt x="469900" y="2437130"/>
                    <a:pt x="483870" y="2449830"/>
                  </a:cubicBezTo>
                  <a:lnTo>
                    <a:pt x="2449830" y="483870"/>
                  </a:lnTo>
                  <a:close/>
                  <a:moveTo>
                    <a:pt x="2588260" y="675640"/>
                  </a:moveTo>
                  <a:cubicBezTo>
                    <a:pt x="2578100" y="659130"/>
                    <a:pt x="2567940" y="641350"/>
                    <a:pt x="2556510" y="624840"/>
                  </a:cubicBezTo>
                  <a:lnTo>
                    <a:pt x="624840" y="2556510"/>
                  </a:lnTo>
                  <a:cubicBezTo>
                    <a:pt x="641350" y="2567940"/>
                    <a:pt x="657860" y="2578100"/>
                    <a:pt x="675640" y="2588260"/>
                  </a:cubicBezTo>
                  <a:lnTo>
                    <a:pt x="2588260" y="675640"/>
                  </a:lnTo>
                  <a:close/>
                  <a:moveTo>
                    <a:pt x="2646680" y="783590"/>
                  </a:moveTo>
                  <a:cubicBezTo>
                    <a:pt x="2637790" y="765810"/>
                    <a:pt x="2628900" y="746760"/>
                    <a:pt x="2618740" y="728980"/>
                  </a:cubicBezTo>
                  <a:lnTo>
                    <a:pt x="728980" y="2618740"/>
                  </a:lnTo>
                  <a:cubicBezTo>
                    <a:pt x="746760" y="2628900"/>
                    <a:pt x="764540" y="2637790"/>
                    <a:pt x="783590" y="2646680"/>
                  </a:cubicBezTo>
                  <a:lnTo>
                    <a:pt x="2646680" y="783590"/>
                  </a:lnTo>
                  <a:close/>
                </a:path>
              </a:pathLst>
            </a:custGeom>
            <a:solidFill>
              <a:srgbClr val="2079AF"/>
            </a:solid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Freeform 13"/>
          <p:cNvSpPr/>
          <p:nvPr/>
        </p:nvSpPr>
        <p:spPr>
          <a:xfrm>
            <a:off x="3546663" y="750094"/>
            <a:ext cx="438010" cy="454538"/>
          </a:xfrm>
          <a:custGeom>
            <a:avLst/>
            <a:gdLst/>
            <a:ahLst/>
            <a:cxnLst/>
            <a:rect l="l" t="t" r="r" b="b"/>
            <a:pathLst>
              <a:path w="467211" h="484841">
                <a:moveTo>
                  <a:pt x="0" y="0"/>
                </a:moveTo>
                <a:lnTo>
                  <a:pt x="467211" y="0"/>
                </a:lnTo>
                <a:lnTo>
                  <a:pt x="467211" y="484841"/>
                </a:lnTo>
                <a:lnTo>
                  <a:pt x="0" y="484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Freeform 14"/>
          <p:cNvSpPr/>
          <p:nvPr/>
        </p:nvSpPr>
        <p:spPr>
          <a:xfrm>
            <a:off x="3535947" y="1668275"/>
            <a:ext cx="454538" cy="454538"/>
          </a:xfrm>
          <a:custGeom>
            <a:avLst/>
            <a:gdLst/>
            <a:ahLst/>
            <a:cxnLst/>
            <a:rect l="l" t="t" r="r" b="b"/>
            <a:pathLst>
              <a:path w="484841" h="484841">
                <a:moveTo>
                  <a:pt x="0" y="0"/>
                </a:moveTo>
                <a:lnTo>
                  <a:pt x="484841" y="0"/>
                </a:lnTo>
                <a:lnTo>
                  <a:pt x="484841" y="484842"/>
                </a:lnTo>
                <a:lnTo>
                  <a:pt x="0" y="4848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18"/>
          <p:cNvSpPr/>
          <p:nvPr/>
        </p:nvSpPr>
        <p:spPr>
          <a:xfrm>
            <a:off x="3590250" y="2589714"/>
            <a:ext cx="456541" cy="659265"/>
          </a:xfrm>
          <a:custGeom>
            <a:avLst/>
            <a:gdLst/>
            <a:ahLst/>
            <a:cxnLst/>
            <a:rect l="l" t="t" r="r" b="b"/>
            <a:pathLst>
              <a:path w="486977" h="703216">
                <a:moveTo>
                  <a:pt x="0" y="0"/>
                </a:moveTo>
                <a:lnTo>
                  <a:pt x="486977" y="0"/>
                </a:lnTo>
                <a:lnTo>
                  <a:pt x="486977" y="703216"/>
                </a:lnTo>
                <a:lnTo>
                  <a:pt x="0" y="7032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Freeform 19"/>
          <p:cNvSpPr/>
          <p:nvPr/>
        </p:nvSpPr>
        <p:spPr>
          <a:xfrm>
            <a:off x="3625427" y="3715880"/>
            <a:ext cx="299659" cy="442399"/>
          </a:xfrm>
          <a:custGeom>
            <a:avLst/>
            <a:gdLst/>
            <a:ahLst/>
            <a:cxnLst/>
            <a:rect l="l" t="t" r="r" b="b"/>
            <a:pathLst>
              <a:path w="259541" h="471892">
                <a:moveTo>
                  <a:pt x="0" y="0"/>
                </a:moveTo>
                <a:lnTo>
                  <a:pt x="259541" y="0"/>
                </a:lnTo>
                <a:lnTo>
                  <a:pt x="259541" y="471893"/>
                </a:lnTo>
                <a:lnTo>
                  <a:pt x="0" y="4718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TextBox 20"/>
          <p:cNvSpPr txBox="1"/>
          <p:nvPr/>
        </p:nvSpPr>
        <p:spPr>
          <a:xfrm>
            <a:off x="4422834" y="134205"/>
            <a:ext cx="4647317" cy="1461939"/>
          </a:xfrm>
          <a:prstGeom prst="rect">
            <a:avLst/>
          </a:prstGeom>
        </p:spPr>
        <p:txBody>
          <a:bodyPr wrap="square" lIns="0" tIns="0" rIns="0" bIns="0" rtlCol="0" anchor="t">
            <a:spAutoFit/>
          </a:bodyPr>
          <a:lstStyle/>
          <a:p>
            <a:pPr marL="0" marR="0" lvl="0" indent="0" algn="ctr" defTabSz="857250" rtl="0" eaLnBrk="1" fontAlgn="auto" latinLnBrk="0" hangingPunct="1">
              <a:lnSpc>
                <a:spcPts val="3785"/>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FFFF"/>
                </a:solidFill>
                <a:effectLst/>
                <a:uLnTx/>
                <a:uFillTx/>
                <a:latin typeface="Montserrat Classic" panose="020B0604020202020204" charset="0"/>
                <a:ea typeface="+mn-ea"/>
                <a:cs typeface="+mn-cs"/>
              </a:rPr>
              <a:t>Student &amp; Staff Free Speech &amp; Social Media Issues </a:t>
            </a:r>
          </a:p>
        </p:txBody>
      </p:sp>
      <p:sp>
        <p:nvSpPr>
          <p:cNvPr id="23" name="TextBox 23"/>
          <p:cNvSpPr txBox="1"/>
          <p:nvPr/>
        </p:nvSpPr>
        <p:spPr>
          <a:xfrm>
            <a:off x="1378909" y="889908"/>
            <a:ext cx="1975463"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DATE</a:t>
            </a:r>
          </a:p>
        </p:txBody>
      </p:sp>
      <p:sp>
        <p:nvSpPr>
          <p:cNvPr id="24" name="TextBox 24"/>
          <p:cNvSpPr txBox="1"/>
          <p:nvPr/>
        </p:nvSpPr>
        <p:spPr>
          <a:xfrm>
            <a:off x="2314339" y="1900814"/>
            <a:ext cx="1091016" cy="178575"/>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9AM TO 3PM</a:t>
            </a:r>
          </a:p>
        </p:txBody>
      </p:sp>
      <p:sp>
        <p:nvSpPr>
          <p:cNvPr id="22" name="TextBox 22"/>
          <p:cNvSpPr txBox="1"/>
          <p:nvPr/>
        </p:nvSpPr>
        <p:spPr>
          <a:xfrm>
            <a:off x="762000" y="1088895"/>
            <a:ext cx="2625383" cy="17857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THURSDAY, OCTOBER 10, 2024</a:t>
            </a:r>
          </a:p>
        </p:txBody>
      </p:sp>
      <p:sp>
        <p:nvSpPr>
          <p:cNvPr id="26" name="TextBox 26"/>
          <p:cNvSpPr txBox="1"/>
          <p:nvPr/>
        </p:nvSpPr>
        <p:spPr>
          <a:xfrm>
            <a:off x="2297665" y="1700791"/>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TIME</a:t>
            </a:r>
          </a:p>
        </p:txBody>
      </p:sp>
      <p:sp>
        <p:nvSpPr>
          <p:cNvPr id="27" name="TextBox 27"/>
          <p:cNvSpPr txBox="1"/>
          <p:nvPr/>
        </p:nvSpPr>
        <p:spPr>
          <a:xfrm>
            <a:off x="4654162" y="2504459"/>
            <a:ext cx="4067208" cy="2298258"/>
          </a:xfrm>
          <a:prstGeom prst="rect">
            <a:avLst/>
          </a:prstGeom>
        </p:spPr>
        <p:txBody>
          <a:bodyPr wrap="square" lIns="0" tIns="0" rIns="0" bIns="0" rtlCol="0" anchor="t">
            <a:spAutoFit/>
          </a:bodyPr>
          <a:lstStyle/>
          <a:p>
            <a:pPr marL="0" marR="0" lvl="0" indent="0" algn="ctr" defTabSz="857250" rtl="0" eaLnBrk="1" fontAlgn="auto" latinLnBrk="0" hangingPunct="1">
              <a:lnSpc>
                <a:spcPts val="1516"/>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ontserrat Medium"/>
                <a:ea typeface="+mn-ea"/>
                <a:cs typeface="+mn-cs"/>
              </a:rPr>
              <a:t>In the age of social media, students and staff members are increasingly crossing boundaries and engaging in inappropriate communications.  This webinar will provide an overview of how First Amendment law applies in the context of social media for both students and staff members.  Participants will learn when social media posts may constitute cyberbullying and/or may potentially violate state or federal discrimination law.  Participants will learn about the most recent case law and will understand their legal requirements for responding to social media posts.</a:t>
            </a:r>
          </a:p>
        </p:txBody>
      </p:sp>
      <p:sp>
        <p:nvSpPr>
          <p:cNvPr id="28" name="TextBox 28"/>
          <p:cNvSpPr txBox="1"/>
          <p:nvPr/>
        </p:nvSpPr>
        <p:spPr>
          <a:xfrm>
            <a:off x="2368642" y="2650652"/>
            <a:ext cx="1091016" cy="180947"/>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PRESENTER</a:t>
            </a:r>
          </a:p>
        </p:txBody>
      </p:sp>
      <p:sp>
        <p:nvSpPr>
          <p:cNvPr id="29" name="TextBox 29"/>
          <p:cNvSpPr txBox="1"/>
          <p:nvPr/>
        </p:nvSpPr>
        <p:spPr>
          <a:xfrm>
            <a:off x="120452" y="2873079"/>
            <a:ext cx="3389834" cy="368306"/>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B8EDE"/>
                </a:solidFill>
                <a:effectLst/>
                <a:uLnTx/>
                <a:uFillTx/>
                <a:latin typeface="Montserrat Medium"/>
                <a:ea typeface="+mn-ea"/>
                <a:cs typeface="+mn-cs"/>
              </a:rPr>
              <a:t>SANDRA L. JACQUES., ESQ., LL.M., </a:t>
            </a:r>
            <a:r>
              <a:rPr kumimoji="0" lang="en-US" sz="1000" b="0" i="1" u="none" strike="noStrike" kern="1200" cap="none" spc="0" normalizeH="0" baseline="0" noProof="0" dirty="0">
                <a:ln>
                  <a:noFill/>
                </a:ln>
                <a:solidFill>
                  <a:srgbClr val="3B8EDE"/>
                </a:solidFill>
                <a:effectLst/>
                <a:uLnTx/>
                <a:uFillTx/>
                <a:latin typeface="Montserrat Medium"/>
                <a:ea typeface="+mn-ea"/>
                <a:cs typeface="+mn-cs"/>
              </a:rPr>
              <a:t>ASSISTANT DIRECTOR OF LEGAL EDUCATION</a:t>
            </a:r>
          </a:p>
        </p:txBody>
      </p:sp>
      <p:sp>
        <p:nvSpPr>
          <p:cNvPr id="30" name="TextBox 30"/>
          <p:cNvSpPr txBox="1"/>
          <p:nvPr/>
        </p:nvSpPr>
        <p:spPr>
          <a:xfrm>
            <a:off x="2375666" y="3748794"/>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FEE</a:t>
            </a:r>
          </a:p>
        </p:txBody>
      </p:sp>
      <p:sp>
        <p:nvSpPr>
          <p:cNvPr id="31" name="TextBox 31"/>
          <p:cNvSpPr txBox="1"/>
          <p:nvPr/>
        </p:nvSpPr>
        <p:spPr>
          <a:xfrm>
            <a:off x="818658" y="3937079"/>
            <a:ext cx="2688404" cy="17857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$150 MEMBERS/ NON-MEMBERS</a:t>
            </a:r>
          </a:p>
        </p:txBody>
      </p:sp>
      <p:pic>
        <p:nvPicPr>
          <p:cNvPr id="33" name="Picture 32">
            <a:extLst>
              <a:ext uri="{FF2B5EF4-FFF2-40B4-BE49-F238E27FC236}">
                <a16:creationId xmlns:a16="http://schemas.microsoft.com/office/drawing/2014/main" id="{36F9EE11-B27B-2173-BF65-955744B2CCC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20452" y="193814"/>
            <a:ext cx="1965105" cy="457373"/>
          </a:xfrm>
          <a:prstGeom prst="rect">
            <a:avLst/>
          </a:prstGeom>
        </p:spPr>
      </p:pic>
      <p:sp>
        <p:nvSpPr>
          <p:cNvPr id="35" name="Freeform 20">
            <a:extLst>
              <a:ext uri="{FF2B5EF4-FFF2-40B4-BE49-F238E27FC236}">
                <a16:creationId xmlns:a16="http://schemas.microsoft.com/office/drawing/2014/main" id="{B37A71AB-9CEE-C6A0-C29F-C6EF2AECAC52}"/>
              </a:ext>
            </a:extLst>
          </p:cNvPr>
          <p:cNvSpPr/>
          <p:nvPr/>
        </p:nvSpPr>
        <p:spPr>
          <a:xfrm>
            <a:off x="3609623" y="4625180"/>
            <a:ext cx="375050" cy="546520"/>
          </a:xfrm>
          <a:custGeom>
            <a:avLst/>
            <a:gdLst/>
            <a:ahLst/>
            <a:cxnLst/>
            <a:rect l="l" t="t" r="r" b="b"/>
            <a:pathLst>
              <a:path w="400053" h="582955">
                <a:moveTo>
                  <a:pt x="0" y="0"/>
                </a:moveTo>
                <a:lnTo>
                  <a:pt x="400052" y="0"/>
                </a:lnTo>
                <a:lnTo>
                  <a:pt x="400052" y="582954"/>
                </a:lnTo>
                <a:lnTo>
                  <a:pt x="0" y="58295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a:ln>
                <a:noFill/>
              </a:ln>
              <a:solidFill>
                <a:srgbClr val="3B8EDE"/>
              </a:solidFill>
              <a:effectLst/>
              <a:uLnTx/>
              <a:uFillTx/>
              <a:latin typeface="Calibri"/>
              <a:ea typeface="+mn-ea"/>
              <a:cs typeface="+mn-cs"/>
            </a:endParaRPr>
          </a:p>
        </p:txBody>
      </p:sp>
      <p:sp>
        <p:nvSpPr>
          <p:cNvPr id="36" name="TextBox 32">
            <a:extLst>
              <a:ext uri="{FF2B5EF4-FFF2-40B4-BE49-F238E27FC236}">
                <a16:creationId xmlns:a16="http://schemas.microsoft.com/office/drawing/2014/main" id="{E967D5A8-B7D5-2498-EBEE-E5A3A59FD5A3}"/>
              </a:ext>
            </a:extLst>
          </p:cNvPr>
          <p:cNvSpPr txBox="1"/>
          <p:nvPr/>
        </p:nvSpPr>
        <p:spPr>
          <a:xfrm>
            <a:off x="2416046" y="4717876"/>
            <a:ext cx="1091016" cy="175882"/>
          </a:xfrm>
          <a:prstGeom prst="rect">
            <a:avLst/>
          </a:prstGeom>
        </p:spPr>
        <p:txBody>
          <a:bodyPr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Classic Bold"/>
                <a:ea typeface="+mn-ea"/>
                <a:cs typeface="+mn-cs"/>
              </a:rPr>
              <a:t>LOCATION</a:t>
            </a:r>
          </a:p>
        </p:txBody>
      </p:sp>
      <p:sp>
        <p:nvSpPr>
          <p:cNvPr id="37" name="TextBox 33">
            <a:extLst>
              <a:ext uri="{FF2B5EF4-FFF2-40B4-BE49-F238E27FC236}">
                <a16:creationId xmlns:a16="http://schemas.microsoft.com/office/drawing/2014/main" id="{65F2A8E3-8480-BA60-858D-2F6F72E355E4}"/>
              </a:ext>
            </a:extLst>
          </p:cNvPr>
          <p:cNvSpPr txBox="1"/>
          <p:nvPr/>
        </p:nvSpPr>
        <p:spPr>
          <a:xfrm>
            <a:off x="381001" y="4878403"/>
            <a:ext cx="3156258" cy="370935"/>
          </a:xfrm>
          <a:prstGeom prst="rect">
            <a:avLst/>
          </a:prstGeom>
        </p:spPr>
        <p:txBody>
          <a:bodyPr wrap="square" lIns="0" tIns="0" rIns="0" bIns="0" rtlCol="0" anchor="t">
            <a:spAutoFit/>
          </a:bodyPr>
          <a:lstStyle/>
          <a:p>
            <a:pPr marL="0" marR="0" lvl="0" indent="0" algn="r" defTabSz="857250" rtl="0" eaLnBrk="1" fontAlgn="auto" latinLnBrk="0" hangingPunct="1">
              <a:lnSpc>
                <a:spcPts val="1516"/>
              </a:lnSpc>
              <a:spcBef>
                <a:spcPts val="0"/>
              </a:spcBef>
              <a:spcAft>
                <a:spcPts val="0"/>
              </a:spcAft>
              <a:buClrTx/>
              <a:buSzTx/>
              <a:buFontTx/>
              <a:buNone/>
              <a:tabLst/>
              <a:defRPr/>
            </a:pPr>
            <a:r>
              <a:rPr kumimoji="0" lang="en-US" sz="1083" b="0" i="0" u="none" strike="noStrike" kern="1200" cap="none" spc="0" normalizeH="0" baseline="0" noProof="0" dirty="0">
                <a:ln>
                  <a:noFill/>
                </a:ln>
                <a:solidFill>
                  <a:srgbClr val="3B8EDE"/>
                </a:solidFill>
                <a:effectLst/>
                <a:uLnTx/>
                <a:uFillTx/>
                <a:latin typeface="Montserrat Medium"/>
                <a:ea typeface="+mn-ea"/>
                <a:cs typeface="+mn-cs"/>
              </a:rPr>
              <a:t>WILLIAM DAVIES MIDDLE SCHOOL, 1876 Dr Dennis Forman Dr, Mays Landing, NJ 08330</a:t>
            </a:r>
          </a:p>
        </p:txBody>
      </p:sp>
      <p:sp>
        <p:nvSpPr>
          <p:cNvPr id="38" name="TextBox 25">
            <a:extLst>
              <a:ext uri="{FF2B5EF4-FFF2-40B4-BE49-F238E27FC236}">
                <a16:creationId xmlns:a16="http://schemas.microsoft.com/office/drawing/2014/main" id="{1A6F0BAC-8FAC-3081-3AD5-77541EE31EB2}"/>
              </a:ext>
            </a:extLst>
          </p:cNvPr>
          <p:cNvSpPr txBox="1"/>
          <p:nvPr/>
        </p:nvSpPr>
        <p:spPr>
          <a:xfrm>
            <a:off x="87913" y="6019924"/>
            <a:ext cx="4105676" cy="555730"/>
          </a:xfrm>
          <a:prstGeom prst="rect">
            <a:avLst/>
          </a:prstGeom>
        </p:spPr>
        <p:txBody>
          <a:bodyPr wrap="square" lIns="0" tIns="0" rIns="0" bIns="0" rtlCol="0" anchor="t">
            <a:spAutoFit/>
          </a:bodyPr>
          <a:lstStyle/>
          <a:p>
            <a:pPr marL="0" marR="0" lvl="0" indent="0" algn="ctr" defTabSz="857250" rtl="0" eaLnBrk="1" fontAlgn="auto" latinLnBrk="0" hangingPunct="1">
              <a:lnSpc>
                <a:spcPts val="1516"/>
              </a:lnSpc>
              <a:spcBef>
                <a:spcPts val="0"/>
              </a:spcBef>
              <a:spcAft>
                <a:spcPts val="0"/>
              </a:spcAft>
              <a:buClrTx/>
              <a:buSzTx/>
              <a:buFontTx/>
              <a:buNone/>
              <a:tabLst/>
              <a:defRPr/>
            </a:pPr>
            <a:r>
              <a:rPr kumimoji="0" lang="en-US" sz="1000" b="0" i="0" u="sng" strike="noStrike" kern="1200" cap="none" spc="0" normalizeH="0" baseline="0" noProof="0" dirty="0">
                <a:ln>
                  <a:noFill/>
                </a:ln>
                <a:solidFill>
                  <a:srgbClr val="3B8EDE"/>
                </a:solidFill>
                <a:effectLst/>
                <a:uLnTx/>
                <a:uFillTx/>
                <a:latin typeface="Montserrat Bold"/>
                <a:ea typeface="+mn-ea"/>
                <a:cs typeface="+mn-cs"/>
              </a:rPr>
              <a:t>NOTE</a:t>
            </a:r>
            <a:r>
              <a:rPr kumimoji="0" lang="en-US" sz="1000" b="0" i="0" u="none" strike="noStrike" kern="1200" cap="none" spc="0" normalizeH="0" baseline="0" noProof="0" dirty="0">
                <a:ln>
                  <a:noFill/>
                </a:ln>
                <a:solidFill>
                  <a:srgbClr val="3B8EDE"/>
                </a:solidFill>
                <a:effectLst/>
                <a:uLnTx/>
                <a:uFillTx/>
                <a:latin typeface="Montserrat Medium"/>
                <a:ea typeface="+mn-ea"/>
                <a:cs typeface="+mn-cs"/>
              </a:rPr>
              <a:t>: All professional development POs are to be issued to FEA and sent to feasupport@njpsa.org; "Member" pricing applies only to active NJPSA members. </a:t>
            </a:r>
          </a:p>
        </p:txBody>
      </p:sp>
      <p:sp>
        <p:nvSpPr>
          <p:cNvPr id="8" name="TextBox 21">
            <a:extLst>
              <a:ext uri="{FF2B5EF4-FFF2-40B4-BE49-F238E27FC236}">
                <a16:creationId xmlns:a16="http://schemas.microsoft.com/office/drawing/2014/main" id="{DF7EE79C-4786-7016-6731-04B002626A4C}"/>
              </a:ext>
            </a:extLst>
          </p:cNvPr>
          <p:cNvSpPr txBox="1"/>
          <p:nvPr/>
        </p:nvSpPr>
        <p:spPr>
          <a:xfrm>
            <a:off x="5283238" y="1570723"/>
            <a:ext cx="2855723" cy="436017"/>
          </a:xfrm>
          <a:prstGeom prst="rect">
            <a:avLst/>
          </a:prstGeom>
        </p:spPr>
        <p:txBody>
          <a:bodyPr lIns="0" tIns="0" rIns="0" bIns="0" rtlCol="0" anchor="t">
            <a:spAutoFit/>
          </a:bodyPr>
          <a:lstStyle/>
          <a:p>
            <a:pPr marL="0" marR="0" lvl="0" indent="0" algn="ctr" defTabSz="857250" rtl="0" eaLnBrk="1" fontAlgn="auto" latinLnBrk="0" hangingPunct="1">
              <a:lnSpc>
                <a:spcPts val="3428"/>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Montserrat Classic"/>
                <a:ea typeface="+mn-ea"/>
                <a:cs typeface="+mn-cs"/>
              </a:rPr>
              <a:t>WORKSHOP</a:t>
            </a:r>
          </a:p>
        </p:txBody>
      </p:sp>
      <p:grpSp>
        <p:nvGrpSpPr>
          <p:cNvPr id="16" name="Group 15">
            <a:extLst>
              <a:ext uri="{FF2B5EF4-FFF2-40B4-BE49-F238E27FC236}">
                <a16:creationId xmlns:a16="http://schemas.microsoft.com/office/drawing/2014/main" id="{715E7CA5-E69B-3E12-FC6B-C24631B7F7A9}"/>
              </a:ext>
            </a:extLst>
          </p:cNvPr>
          <p:cNvGrpSpPr/>
          <p:nvPr/>
        </p:nvGrpSpPr>
        <p:grpSpPr>
          <a:xfrm>
            <a:off x="5472518" y="5931242"/>
            <a:ext cx="2466863" cy="551946"/>
            <a:chOff x="128470" y="80058"/>
            <a:chExt cx="974563" cy="218053"/>
          </a:xfrm>
        </p:grpSpPr>
        <p:sp>
          <p:nvSpPr>
            <p:cNvPr id="17" name="Freeform 16">
              <a:extLst>
                <a:ext uri="{FF2B5EF4-FFF2-40B4-BE49-F238E27FC236}">
                  <a16:creationId xmlns:a16="http://schemas.microsoft.com/office/drawing/2014/main" id="{C9CC88AC-9458-5365-BAF4-53E85EF76271}"/>
                </a:ext>
              </a:extLst>
            </p:cNvPr>
            <p:cNvSpPr/>
            <p:nvPr/>
          </p:nvSpPr>
          <p:spPr>
            <a:xfrm>
              <a:off x="132540" y="99108"/>
              <a:ext cx="970493" cy="179953"/>
            </a:xfrm>
            <a:custGeom>
              <a:avLst/>
              <a:gdLst/>
              <a:ahLst/>
              <a:cxnLst/>
              <a:rect l="l" t="t" r="r" b="b"/>
              <a:pathLst>
                <a:path w="970493" h="179953">
                  <a:moveTo>
                    <a:pt x="0" y="0"/>
                  </a:moveTo>
                  <a:lnTo>
                    <a:pt x="970493" y="0"/>
                  </a:lnTo>
                  <a:lnTo>
                    <a:pt x="970493" y="179953"/>
                  </a:lnTo>
                  <a:lnTo>
                    <a:pt x="0" y="179953"/>
                  </a:lnTo>
                  <a:close/>
                </a:path>
              </a:pathLst>
            </a:custGeom>
            <a:noFill/>
            <a:ln w="38100" cap="sq">
              <a:solidFill>
                <a:srgbClr val="FFFFFF"/>
              </a:solidFill>
              <a:prstDash val="solid"/>
              <a:miter/>
            </a:ln>
          </p:spPr>
          <p:txBody>
            <a:bodyPr/>
            <a:lstStyle/>
            <a:p>
              <a:pPr marL="0" marR="0" lvl="0" indent="0" algn="l" defTabSz="857250" rtl="0" eaLnBrk="1" fontAlgn="auto" latinLnBrk="0" hangingPunct="1">
                <a:lnSpc>
                  <a:spcPct val="100000"/>
                </a:lnSpc>
                <a:spcBef>
                  <a:spcPts val="0"/>
                </a:spcBef>
                <a:spcAft>
                  <a:spcPts val="0"/>
                </a:spcAft>
                <a:buClrTx/>
                <a:buSzTx/>
                <a:buFontTx/>
                <a:buNone/>
                <a:tabLst/>
                <a:defRPr/>
              </a:pPr>
              <a:endParaRPr kumimoji="0" lang="en-US" sz="1688"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17">
              <a:extLst>
                <a:ext uri="{FF2B5EF4-FFF2-40B4-BE49-F238E27FC236}">
                  <a16:creationId xmlns:a16="http://schemas.microsoft.com/office/drawing/2014/main" id="{607CFDA3-AECA-E5F0-E76E-41FC5EEA06C4}"/>
                </a:ext>
              </a:extLst>
            </p:cNvPr>
            <p:cNvSpPr txBox="1"/>
            <p:nvPr/>
          </p:nvSpPr>
          <p:spPr>
            <a:xfrm>
              <a:off x="128470" y="80058"/>
              <a:ext cx="970493" cy="218053"/>
            </a:xfrm>
            <a:prstGeom prst="rect">
              <a:avLst/>
            </a:prstGeom>
          </p:spPr>
          <p:txBody>
            <a:bodyPr lIns="33866" tIns="33866" rIns="33866" bIns="33866" rtlCol="0" anchor="ctr"/>
            <a:lstStyle/>
            <a:p>
              <a:pPr marL="0" marR="0" lvl="0" indent="0" algn="ctr" defTabSz="857250" rtl="0" eaLnBrk="1" fontAlgn="auto" latinLnBrk="0" hangingPunct="1">
                <a:lnSpc>
                  <a:spcPts val="2376"/>
                </a:lnSpc>
                <a:spcBef>
                  <a:spcPts val="0"/>
                </a:spcBef>
                <a:spcAft>
                  <a:spcPts val="0"/>
                </a:spcAft>
                <a:buClrTx/>
                <a:buSzTx/>
                <a:buFontTx/>
                <a:buNone/>
                <a:tabLst/>
                <a:defRPr/>
              </a:pPr>
              <a:r>
                <a:rPr kumimoji="0" lang="en-US" sz="1697" b="0" i="0" u="sng" strike="noStrike" kern="1200" cap="none" spc="0" normalizeH="0" baseline="0" noProof="0" dirty="0">
                  <a:ln>
                    <a:noFill/>
                  </a:ln>
                  <a:solidFill>
                    <a:prstClr val="white"/>
                  </a:solidFill>
                  <a:effectLst/>
                  <a:uLnTx/>
                  <a:uFillTx/>
                  <a:latin typeface="Montserrat Ultra-Bold"/>
                  <a:ea typeface="+mn-ea"/>
                  <a:cs typeface="+mn-cs"/>
                  <a:hlinkClick r:id="rId17" tooltip="https://tmieducation.com/workshops/hot-issues-school-law-2023-2024-tmi-legal-one-collaborative">
                    <a:extLst>
                      <a:ext uri="{A12FA001-AC4F-418D-AE19-62706E023703}">
                        <ahyp:hlinkClr xmlns:ahyp="http://schemas.microsoft.com/office/drawing/2018/hyperlinkcolor" val="tx"/>
                      </a:ext>
                    </a:extLst>
                  </a:hlinkClick>
                </a:rPr>
                <a:t>CLICK TO REGISTER</a:t>
              </a:r>
              <a:endParaRPr kumimoji="0" lang="en-US" sz="1697" b="0" i="0" u="sng" strike="noStrike" kern="1200" cap="none" spc="0" normalizeH="0" baseline="0" noProof="0" dirty="0">
                <a:ln>
                  <a:noFill/>
                </a:ln>
                <a:solidFill>
                  <a:prstClr val="white"/>
                </a:solidFill>
                <a:effectLst/>
                <a:uLnTx/>
                <a:uFillTx/>
                <a:latin typeface="Montserrat Ultra-Bold"/>
                <a:ea typeface="+mn-ea"/>
                <a:cs typeface="+mn-cs"/>
                <a:hlinkClick r:id="rId18" tooltip="https://tmieducation.com/workshops/hot-issues-school-law-2023-2024-tmi-legal-one-collaborative">
                  <a:extLst>
                    <a:ext uri="{A12FA001-AC4F-418D-AE19-62706E023703}">
                      <ahyp:hlinkClr xmlns:ahyp="http://schemas.microsoft.com/office/drawing/2018/hyperlinkcolor" val="tx"/>
                    </a:ext>
                  </a:extLst>
                </a:hlinkClick>
              </a:endParaRPr>
            </a:p>
          </p:txBody>
        </p:sp>
      </p:grpSp>
    </p:spTree>
    <p:extLst>
      <p:ext uri="{BB962C8B-B14F-4D97-AF65-F5344CB8AC3E}">
        <p14:creationId xmlns:p14="http://schemas.microsoft.com/office/powerpoint/2010/main" val="53707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a:t>Certificate &amp; Evaluation</a:t>
            </a:r>
          </a:p>
        </p:txBody>
      </p:sp>
      <p:sp>
        <p:nvSpPr>
          <p:cNvPr id="11267" name="Content Placeholder 2"/>
          <p:cNvSpPr>
            <a:spLocks noGrp="1"/>
          </p:cNvSpPr>
          <p:nvPr>
            <p:ph idx="1"/>
          </p:nvPr>
        </p:nvSpPr>
        <p:spPr/>
        <p:txBody>
          <a:bodyPr>
            <a:normAutofit/>
          </a:bodyPr>
          <a:lstStyle/>
          <a:p>
            <a:pPr marL="0" indent="0" algn="ctr" eaLnBrk="1" hangingPunct="1">
              <a:buFont typeface="Arial" panose="020B0604020202020204" pitchFamily="34" charset="0"/>
              <a:buNone/>
            </a:pPr>
            <a:r>
              <a:rPr lang="en-US" altLang="en-US" sz="2400" dirty="0"/>
              <a:t>Today’s professional development certificate is available to save/download at the end of a </a:t>
            </a:r>
            <a:r>
              <a:rPr lang="en-US" altLang="en-US" sz="2400" b="1" i="1" u="sng" dirty="0"/>
              <a:t>brief</a:t>
            </a:r>
            <a:r>
              <a:rPr lang="en-US" altLang="en-US" sz="2400" dirty="0"/>
              <a:t> evaluation. </a:t>
            </a:r>
          </a:p>
          <a:p>
            <a:pPr marL="0" indent="0" algn="ctr" eaLnBrk="1" hangingPunct="1">
              <a:buFont typeface="Arial" panose="020B0604020202020204" pitchFamily="34" charset="0"/>
              <a:buNone/>
            </a:pPr>
            <a:endParaRPr lang="en-US" altLang="en-US" sz="2400" dirty="0"/>
          </a:p>
          <a:p>
            <a:pPr marL="0" indent="0" algn="ctr" eaLnBrk="1" hangingPunct="1">
              <a:buFont typeface="Arial" panose="020B0604020202020204" pitchFamily="34" charset="0"/>
              <a:buNone/>
            </a:pPr>
            <a:endParaRPr lang="en-US" altLang="en-US" sz="2400" dirty="0"/>
          </a:p>
          <a:p>
            <a:pPr marL="0" indent="0" algn="ctr" eaLnBrk="1" hangingPunct="1">
              <a:buFont typeface="Arial" panose="020B0604020202020204" pitchFamily="34" charset="0"/>
              <a:buNone/>
            </a:pPr>
            <a:r>
              <a:rPr lang="en-US" altLang="en-US" sz="2400" b="1" dirty="0">
                <a:hlinkClick r:id="rId3"/>
              </a:rPr>
              <a:t>https://www.surveymonkey.com/r/LO-AJG-240930</a:t>
            </a:r>
            <a:endParaRPr lang="en-US" altLang="en-US" sz="2400" b="1" dirty="0"/>
          </a:p>
          <a:p>
            <a:pPr marL="0" indent="0" algn="ctr" eaLnBrk="1" hangingPunct="1">
              <a:buFont typeface="Arial" panose="020B0604020202020204" pitchFamily="34" charset="0"/>
              <a:buNone/>
            </a:pPr>
            <a:endParaRPr lang="en-US" altLang="en-US" sz="2400" dirty="0"/>
          </a:p>
          <a:p>
            <a:pPr marL="0" indent="0" algn="ctr" eaLnBrk="1" hangingPunct="1">
              <a:buFont typeface="Arial" panose="020B0604020202020204" pitchFamily="34" charset="0"/>
              <a:buNone/>
            </a:pPr>
            <a:endParaRPr lang="en-US" altLang="en-US" sz="2400" dirty="0"/>
          </a:p>
          <a:p>
            <a:pPr marL="0" indent="0" algn="ctr" eaLnBrk="1" hangingPunct="1">
              <a:buFont typeface="Arial" panose="020B0604020202020204" pitchFamily="34" charset="0"/>
              <a:buNone/>
            </a:pPr>
            <a:endParaRPr lang="en-US" altLang="en-US" sz="2800" dirty="0"/>
          </a:p>
          <a:p>
            <a:pPr marL="0" indent="0" algn="ctr" eaLnBrk="1" hangingPunct="1">
              <a:buFont typeface="Arial" panose="020B0604020202020204" pitchFamily="34" charset="0"/>
              <a:buNone/>
            </a:pPr>
            <a:r>
              <a:rPr lang="en-US" altLang="en-US" sz="2800" b="1" i="1" dirty="0"/>
              <a:t>Please take a few minutes to let us know what you thought of the session!</a:t>
            </a:r>
          </a:p>
        </p:txBody>
      </p:sp>
      <p:sp>
        <p:nvSpPr>
          <p:cNvPr id="2" name="Slide Number Placeholder 1"/>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E443D2D3-79D4-425E-A51E-1C8F275C5E7B}" type="slidenum">
              <a:rPr kumimoji="0" lang="en-US"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64</a:t>
            </a:fld>
            <a:endParaRPr kumimoji="0" lang="en-US"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467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4CCC3-A0C9-A100-1B6F-C1475EF8E1D6}"/>
              </a:ext>
            </a:extLst>
          </p:cNvPr>
          <p:cNvSpPr>
            <a:spLocks noGrp="1"/>
          </p:cNvSpPr>
          <p:nvPr>
            <p:ph type="title"/>
          </p:nvPr>
        </p:nvSpPr>
        <p:spPr/>
        <p:txBody>
          <a:bodyPr/>
          <a:lstStyle/>
          <a:p>
            <a:r>
              <a:rPr lang="en-US" dirty="0"/>
              <a:t>The LEGAL ONE Podcast</a:t>
            </a:r>
          </a:p>
        </p:txBody>
      </p:sp>
      <p:sp>
        <p:nvSpPr>
          <p:cNvPr id="3" name="Content Placeholder 2">
            <a:extLst>
              <a:ext uri="{FF2B5EF4-FFF2-40B4-BE49-F238E27FC236}">
                <a16:creationId xmlns:a16="http://schemas.microsoft.com/office/drawing/2014/main" id="{9DEFD05E-5D56-EDB0-85A2-6F7B2D699311}"/>
              </a:ext>
            </a:extLst>
          </p:cNvPr>
          <p:cNvSpPr>
            <a:spLocks noGrp="1"/>
          </p:cNvSpPr>
          <p:nvPr>
            <p:ph idx="1"/>
          </p:nvPr>
        </p:nvSpPr>
        <p:spPr/>
        <p:txBody>
          <a:bodyPr>
            <a:normAutofit fontScale="92500" lnSpcReduction="10000"/>
          </a:bodyPr>
          <a:lstStyle/>
          <a:p>
            <a:r>
              <a:rPr lang="en-US" dirty="0"/>
              <a:t>The LEGAL ONE Podcast - </a:t>
            </a:r>
            <a:r>
              <a:rPr lang="en-US" dirty="0">
                <a:hlinkClick r:id="rId2"/>
              </a:rPr>
              <a:t>https://www.thelegalonepodcast.com/</a:t>
            </a:r>
            <a:r>
              <a:rPr lang="en-US" dirty="0"/>
              <a:t> </a:t>
            </a:r>
          </a:p>
          <a:p>
            <a:r>
              <a:rPr lang="en-US" dirty="0"/>
              <a:t>Schools and Athletics (Alliant)</a:t>
            </a:r>
          </a:p>
          <a:p>
            <a:pPr lvl="1"/>
            <a:r>
              <a:rPr lang="en-US" dirty="0"/>
              <a:t>August 19 - Addressing Student Athlete Mental Health</a:t>
            </a:r>
          </a:p>
          <a:p>
            <a:pPr lvl="1"/>
            <a:r>
              <a:rPr lang="en-US" dirty="0"/>
              <a:t>September 2 - New Rules for Student Athlete Clearance</a:t>
            </a:r>
          </a:p>
          <a:p>
            <a:pPr lvl="1"/>
            <a:r>
              <a:rPr lang="en-US" dirty="0"/>
              <a:t>September 9 – The New Title IX</a:t>
            </a:r>
          </a:p>
          <a:p>
            <a:r>
              <a:rPr lang="en-US" dirty="0"/>
              <a:t>Schools and Human Resources (Arthur J. Gallagher)</a:t>
            </a:r>
          </a:p>
          <a:p>
            <a:pPr lvl="1"/>
            <a:r>
              <a:rPr lang="en-US" dirty="0"/>
              <a:t>September 30 – October 28</a:t>
            </a:r>
          </a:p>
        </p:txBody>
      </p:sp>
      <p:sp>
        <p:nvSpPr>
          <p:cNvPr id="4" name="Slide Number Placeholder 3">
            <a:extLst>
              <a:ext uri="{FF2B5EF4-FFF2-40B4-BE49-F238E27FC236}">
                <a16:creationId xmlns:a16="http://schemas.microsoft.com/office/drawing/2014/main" id="{F1402673-9F59-E32F-F7C0-1825B4991184}"/>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425089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4CD2-E8EB-697E-F445-ABC92C684E87}"/>
              </a:ext>
            </a:extLst>
          </p:cNvPr>
          <p:cNvSpPr>
            <a:spLocks noGrp="1"/>
          </p:cNvSpPr>
          <p:nvPr>
            <p:ph type="title"/>
          </p:nvPr>
        </p:nvSpPr>
        <p:spPr/>
        <p:txBody>
          <a:bodyPr/>
          <a:lstStyle/>
          <a:p>
            <a:r>
              <a:rPr lang="en-US" dirty="0"/>
              <a:t>Upcoming Podcast Episodes</a:t>
            </a:r>
          </a:p>
        </p:txBody>
      </p:sp>
      <p:sp>
        <p:nvSpPr>
          <p:cNvPr id="3" name="Content Placeholder 2">
            <a:extLst>
              <a:ext uri="{FF2B5EF4-FFF2-40B4-BE49-F238E27FC236}">
                <a16:creationId xmlns:a16="http://schemas.microsoft.com/office/drawing/2014/main" id="{09E75E9B-B4D8-984A-758B-BCE4EA270979}"/>
              </a:ext>
            </a:extLst>
          </p:cNvPr>
          <p:cNvSpPr>
            <a:spLocks noGrp="1"/>
          </p:cNvSpPr>
          <p:nvPr>
            <p:ph idx="1"/>
          </p:nvPr>
        </p:nvSpPr>
        <p:spPr/>
        <p:txBody>
          <a:bodyPr>
            <a:normAutofit fontScale="92500" lnSpcReduction="10000"/>
          </a:bodyPr>
          <a:lstStyle/>
          <a:p>
            <a:r>
              <a:rPr lang="en-US" dirty="0"/>
              <a:t>September 30 – Don’t Cross that Line! Creating a Clear Staff Code of Conduct</a:t>
            </a:r>
          </a:p>
          <a:p>
            <a:r>
              <a:rPr lang="en-US" dirty="0"/>
              <a:t>October 7 – Effectively Addressing Sexual Harassment Claims in Schools</a:t>
            </a:r>
          </a:p>
          <a:p>
            <a:r>
              <a:rPr lang="en-US" dirty="0"/>
              <a:t>October 14 – How Schools Can Be Family-Friendly to Staff and Still Operate Efficiently</a:t>
            </a:r>
          </a:p>
          <a:p>
            <a:r>
              <a:rPr lang="en-US" dirty="0"/>
              <a:t>October 21 – Staff Evaluation and Accountability… Beyond Staff Observations</a:t>
            </a:r>
          </a:p>
          <a:p>
            <a:r>
              <a:rPr lang="en-US" dirty="0"/>
              <a:t>October 28 – Ensuring Legally Sound HR Protocols</a:t>
            </a:r>
          </a:p>
        </p:txBody>
      </p:sp>
      <p:sp>
        <p:nvSpPr>
          <p:cNvPr id="4" name="Slide Number Placeholder 3">
            <a:extLst>
              <a:ext uri="{FF2B5EF4-FFF2-40B4-BE49-F238E27FC236}">
                <a16:creationId xmlns:a16="http://schemas.microsoft.com/office/drawing/2014/main" id="{237BD04D-DEB5-8F94-9017-E57A2B2C3B07}"/>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873849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6CF9-E000-85BA-ECBF-AB3DB7B07338}"/>
              </a:ext>
            </a:extLst>
          </p:cNvPr>
          <p:cNvSpPr>
            <a:spLocks noGrp="1"/>
          </p:cNvSpPr>
          <p:nvPr>
            <p:ph type="title"/>
          </p:nvPr>
        </p:nvSpPr>
        <p:spPr/>
        <p:txBody>
          <a:bodyPr/>
          <a:lstStyle/>
          <a:p>
            <a:r>
              <a:rPr lang="en-US" dirty="0"/>
              <a:t>Upcoming Workshops</a:t>
            </a:r>
          </a:p>
        </p:txBody>
      </p:sp>
      <p:sp>
        <p:nvSpPr>
          <p:cNvPr id="3" name="Content Placeholder 2">
            <a:extLst>
              <a:ext uri="{FF2B5EF4-FFF2-40B4-BE49-F238E27FC236}">
                <a16:creationId xmlns:a16="http://schemas.microsoft.com/office/drawing/2014/main" id="{5D8B45E6-7E18-BF22-AD98-C01D896DCCA7}"/>
              </a:ext>
            </a:extLst>
          </p:cNvPr>
          <p:cNvSpPr>
            <a:spLocks noGrp="1"/>
          </p:cNvSpPr>
          <p:nvPr>
            <p:ph idx="1"/>
          </p:nvPr>
        </p:nvSpPr>
        <p:spPr/>
        <p:txBody>
          <a:bodyPr>
            <a:normAutofit fontScale="92500" lnSpcReduction="10000"/>
          </a:bodyPr>
          <a:lstStyle/>
          <a:p>
            <a:r>
              <a:rPr lang="en-US" dirty="0"/>
              <a:t>December 5, 2024, 10 am – 12 noon – The Role of Schools in Navigating Difficult Conversations Around Politics, Gender, Race, Religion and Other Sensitive Topics</a:t>
            </a:r>
          </a:p>
          <a:p>
            <a:pPr lvl="1"/>
            <a:r>
              <a:rPr lang="en-US" dirty="0">
                <a:hlinkClick r:id="rId2"/>
              </a:rPr>
              <a:t>Registration</a:t>
            </a:r>
            <a:endParaRPr lang="en-US" dirty="0"/>
          </a:p>
          <a:p>
            <a:pPr marL="0" indent="0">
              <a:buNone/>
            </a:pPr>
            <a:endParaRPr lang="en-US" dirty="0"/>
          </a:p>
          <a:p>
            <a:r>
              <a:rPr lang="en-US" dirty="0"/>
              <a:t>February 13, 2025, 10 am – 12 noon – Understanding Evolving Legal Obligations for Schools and Law Enforcement</a:t>
            </a:r>
          </a:p>
          <a:p>
            <a:pPr lvl="1"/>
            <a:r>
              <a:rPr lang="en-US" dirty="0">
                <a:hlinkClick r:id="rId3"/>
              </a:rPr>
              <a:t>Registration</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EA5A0F1-C2B3-60A5-9BD1-9FBDC2221E6A}"/>
              </a:ext>
            </a:extLst>
          </p:cNvPr>
          <p:cNvSpPr>
            <a:spLocks noGrp="1"/>
          </p:cNvSpPr>
          <p:nvPr>
            <p:ph type="sldNum" sz="quarter" idx="12"/>
          </p:nvPr>
        </p:nvSpPr>
        <p:spPr/>
        <p:txBody>
          <a:bodyPr/>
          <a:lstStyle/>
          <a:p>
            <a:pPr>
              <a:defRPr/>
            </a:pPr>
            <a:fld id="{E443D2D3-79D4-425E-A51E-1C8F275C5E7B}" type="slidenum">
              <a:rPr lang="en-US" smtClean="0">
                <a:solidFill>
                  <a:prstClr val="black">
                    <a:tint val="75000"/>
                  </a:prstClr>
                </a:solidFill>
              </a:rPr>
              <a:pPr>
                <a:defRPr/>
              </a:pPr>
              <a:t>9</a:t>
            </a:fld>
            <a:endParaRPr lang="en-US" dirty="0">
              <a:solidFill>
                <a:prstClr val="black">
                  <a:tint val="75000"/>
                </a:prstClr>
              </a:solidFill>
            </a:endParaRPr>
          </a:p>
        </p:txBody>
      </p:sp>
    </p:spTree>
    <p:extLst>
      <p:ext uri="{BB962C8B-B14F-4D97-AF65-F5344CB8AC3E}">
        <p14:creationId xmlns:p14="http://schemas.microsoft.com/office/powerpoint/2010/main" val="2157451191"/>
      </p:ext>
    </p:extLst>
  </p:cSld>
  <p:clrMapOvr>
    <a:masterClrMapping/>
  </p:clrMapOvr>
</p:sld>
</file>

<file path=ppt/theme/theme1.xml><?xml version="1.0" encoding="utf-8"?>
<a:theme xmlns:a="http://schemas.openxmlformats.org/drawingml/2006/main" name="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LO April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5635</Words>
  <Application>Microsoft Office PowerPoint</Application>
  <PresentationFormat>On-screen Show (4:3)</PresentationFormat>
  <Paragraphs>504</Paragraphs>
  <Slides>64</Slides>
  <Notes>14</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64</vt:i4>
      </vt:variant>
    </vt:vector>
  </HeadingPairs>
  <TitlesOfParts>
    <vt:vector size="85" baseType="lpstr">
      <vt:lpstr>Agrandir Bold</vt:lpstr>
      <vt:lpstr>Arial</vt:lpstr>
      <vt:lpstr>Benton Sans</vt:lpstr>
      <vt:lpstr>Calibri</vt:lpstr>
      <vt:lpstr>Castellar</vt:lpstr>
      <vt:lpstr>Gatwick</vt:lpstr>
      <vt:lpstr>Google Sans</vt:lpstr>
      <vt:lpstr>Montserrat Bold</vt:lpstr>
      <vt:lpstr>Montserrat Classic</vt:lpstr>
      <vt:lpstr>Montserrat Classic Bold</vt:lpstr>
      <vt:lpstr>Montserrat Medium</vt:lpstr>
      <vt:lpstr>Montserrat Ultra-Bold</vt:lpstr>
      <vt:lpstr>Now Medium</vt:lpstr>
      <vt:lpstr>Open Sans</vt:lpstr>
      <vt:lpstr>Wingdings</vt:lpstr>
      <vt:lpstr>LO April 2021</vt:lpstr>
      <vt:lpstr>1_LO April 2021</vt:lpstr>
      <vt:lpstr>2_LO April 2021</vt:lpstr>
      <vt:lpstr>3_LO April 2021</vt:lpstr>
      <vt:lpstr>4_LO April 2021</vt:lpstr>
      <vt:lpstr>Office Theme</vt:lpstr>
      <vt:lpstr>  </vt:lpstr>
      <vt:lpstr>Presenters</vt:lpstr>
      <vt:lpstr>DISCLAIMER</vt:lpstr>
      <vt:lpstr>Presentation Materials</vt:lpstr>
      <vt:lpstr>Great Partnership</vt:lpstr>
      <vt:lpstr>Monday Madness Sessions</vt:lpstr>
      <vt:lpstr>The LEGAL ONE Podcast</vt:lpstr>
      <vt:lpstr>Upcoming Podcast Episodes</vt:lpstr>
      <vt:lpstr>Upcoming Workshops</vt:lpstr>
      <vt:lpstr>Today’s Topics</vt:lpstr>
      <vt:lpstr>Understanding the stakes</vt:lpstr>
      <vt:lpstr>Why This Matters</vt:lpstr>
      <vt:lpstr>scenario</vt:lpstr>
      <vt:lpstr>Scenario – Political Minefields Everywhere</vt:lpstr>
      <vt:lpstr>Scenario (cont’d)</vt:lpstr>
      <vt:lpstr>Scenario (cont’d)</vt:lpstr>
      <vt:lpstr>Scenario (cont’d)</vt:lpstr>
      <vt:lpstr>Scenario (cont’d)</vt:lpstr>
      <vt:lpstr>Scenario (cont’d)</vt:lpstr>
      <vt:lpstr>Scenario</vt:lpstr>
      <vt:lpstr>Key Decision Points/Legal Issues?</vt:lpstr>
      <vt:lpstr>Recent examples</vt:lpstr>
      <vt:lpstr>Teacher Sues After Firing Over Jan. 6</vt:lpstr>
      <vt:lpstr>Public Works Director Terminated After Anti-LGBTQ+ Comments</vt:lpstr>
      <vt:lpstr>Massachusetts Case Encouraging Suicide via Text / Cell Phone</vt:lpstr>
      <vt:lpstr>Racially Charged Online Post</vt:lpstr>
      <vt:lpstr>Tenure Charges – Judgment Call on Humor</vt:lpstr>
      <vt:lpstr>Tenure Charges – Judgement Call on Humor</vt:lpstr>
      <vt:lpstr> School Officials and Social Media </vt:lpstr>
      <vt:lpstr> School Officials and Social Media </vt:lpstr>
      <vt:lpstr>Rainbow Flag - Human Rights v. Political Expression</vt:lpstr>
      <vt:lpstr>Legal framework</vt:lpstr>
      <vt:lpstr>Key Laws</vt:lpstr>
      <vt:lpstr>Terroristic Threats </vt:lpstr>
      <vt:lpstr>Social Media, Staff &amp; Students “Friending”</vt:lpstr>
      <vt:lpstr>Students vs. Staff Free Speech Rights</vt:lpstr>
      <vt:lpstr>Staff Speech Issues  “Pickering Balancing Test”</vt:lpstr>
      <vt:lpstr>Religious Expression SCOTUS</vt:lpstr>
      <vt:lpstr>Quick Review of Key NJ Cases</vt:lpstr>
      <vt:lpstr>Public Speech at BOE Meetings</vt:lpstr>
      <vt:lpstr>Key Considerations for Addressing Critiques at BOE Meetings</vt:lpstr>
      <vt:lpstr>Student Freedom of Speech</vt:lpstr>
      <vt:lpstr>Student Free Speech:  Cyberspeech</vt:lpstr>
      <vt:lpstr>Student Discipline – First Amendment Rights</vt:lpstr>
      <vt:lpstr>What Student Speech is Protected?</vt:lpstr>
      <vt:lpstr>New Law – Student Journalism</vt:lpstr>
      <vt:lpstr>New Law – Student Journalism</vt:lpstr>
      <vt:lpstr>Framework for PROMOTING CIVIL DISCOURSE</vt:lpstr>
      <vt:lpstr>Healthy Workplace Environment Policy</vt:lpstr>
      <vt:lpstr>Healthy Workplace Environment Policy</vt:lpstr>
      <vt:lpstr>Beware of False Equivalencies</vt:lpstr>
      <vt:lpstr>New Law – Information Literacy</vt:lpstr>
      <vt:lpstr>Parameters for Public Comment</vt:lpstr>
      <vt:lpstr>The Dignity Index</vt:lpstr>
      <vt:lpstr>Dignity Index 8 Point Scale</vt:lpstr>
      <vt:lpstr>Dignity Index 8 Point Scale</vt:lpstr>
      <vt:lpstr>Dignity Index - Guiding Principles</vt:lpstr>
      <vt:lpstr>Dignity Index Guiding Principles</vt:lpstr>
      <vt:lpstr>Questions/next steps</vt:lpstr>
      <vt:lpstr>Conclusion</vt:lpstr>
      <vt:lpstr>PowerPoint Presentation</vt:lpstr>
      <vt:lpstr>PowerPoint Presentation</vt:lpstr>
      <vt:lpstr>PowerPoint Presentation</vt:lpstr>
      <vt:lpstr>Certificate &amp;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Rebecca Lovelace</dc:creator>
  <cp:lastModifiedBy>David Nash</cp:lastModifiedBy>
  <cp:revision>57</cp:revision>
  <dcterms:created xsi:type="dcterms:W3CDTF">2021-08-03T17:45:02Z</dcterms:created>
  <dcterms:modified xsi:type="dcterms:W3CDTF">2024-09-30T13:26:13Z</dcterms:modified>
</cp:coreProperties>
</file>